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orwester" charset="1" panose="00000506000000000000"/>
      <p:regular r:id="rId25"/>
    </p:embeddedFont>
    <p:embeddedFont>
      <p:font typeface="Inter" charset="1" panose="020B0502030000000004"/>
      <p:regular r:id="rId26"/>
    </p:embeddedFont>
    <p:embeddedFont>
      <p:font typeface="Inter Bold" charset="1" panose="020B080203000000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embeddings/oleObject1.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3421963" y="2963234"/>
            <a:ext cx="11473511" cy="3529358"/>
            <a:chOff x="0" y="0"/>
            <a:chExt cx="3021830" cy="929543"/>
          </a:xfrm>
        </p:grpSpPr>
        <p:sp>
          <p:nvSpPr>
            <p:cNvPr name="Freeform 4" id="4"/>
            <p:cNvSpPr/>
            <p:nvPr/>
          </p:nvSpPr>
          <p:spPr>
            <a:xfrm flipH="false" flipV="false" rot="0">
              <a:off x="0" y="0"/>
              <a:ext cx="3021830" cy="929543"/>
            </a:xfrm>
            <a:custGeom>
              <a:avLst/>
              <a:gdLst/>
              <a:ahLst/>
              <a:cxnLst/>
              <a:rect r="r" b="b" t="t" l="l"/>
              <a:pathLst>
                <a:path h="929543" w="3021830">
                  <a:moveTo>
                    <a:pt x="24966" y="0"/>
                  </a:moveTo>
                  <a:lnTo>
                    <a:pt x="2996864" y="0"/>
                  </a:lnTo>
                  <a:cubicBezTo>
                    <a:pt x="3003485" y="0"/>
                    <a:pt x="3009835" y="2630"/>
                    <a:pt x="3014518" y="7312"/>
                  </a:cubicBezTo>
                  <a:cubicBezTo>
                    <a:pt x="3019200" y="11995"/>
                    <a:pt x="3021830" y="18345"/>
                    <a:pt x="3021830" y="24966"/>
                  </a:cubicBezTo>
                  <a:lnTo>
                    <a:pt x="3021830" y="904576"/>
                  </a:lnTo>
                  <a:cubicBezTo>
                    <a:pt x="3021830" y="911198"/>
                    <a:pt x="3019200" y="917548"/>
                    <a:pt x="3014518" y="922230"/>
                  </a:cubicBezTo>
                  <a:cubicBezTo>
                    <a:pt x="3009835" y="926912"/>
                    <a:pt x="3003485" y="929543"/>
                    <a:pt x="2996864" y="929543"/>
                  </a:cubicBezTo>
                  <a:lnTo>
                    <a:pt x="24966" y="929543"/>
                  </a:lnTo>
                  <a:cubicBezTo>
                    <a:pt x="18345" y="929543"/>
                    <a:pt x="11995" y="926912"/>
                    <a:pt x="7312" y="922230"/>
                  </a:cubicBezTo>
                  <a:cubicBezTo>
                    <a:pt x="2630" y="917548"/>
                    <a:pt x="0" y="911198"/>
                    <a:pt x="0" y="904576"/>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name="TextBox 5" id="5"/>
            <p:cNvSpPr txBox="true"/>
            <p:nvPr/>
          </p:nvSpPr>
          <p:spPr>
            <a:xfrm>
              <a:off x="0" y="0"/>
              <a:ext cx="3021830" cy="929543"/>
            </a:xfrm>
            <a:prstGeom prst="rect">
              <a:avLst/>
            </a:prstGeom>
          </p:spPr>
          <p:txBody>
            <a:bodyPr anchor="ctr" rtlCol="false" tIns="50800" lIns="50800" bIns="50800" rIns="50800"/>
            <a:lstStyle/>
            <a:p>
              <a:pPr algn="ctr">
                <a:lnSpc>
                  <a:spcPts val="2639"/>
                </a:lnSpc>
              </a:pPr>
            </a:p>
          </p:txBody>
        </p:sp>
      </p:grpSp>
      <p:sp>
        <p:nvSpPr>
          <p:cNvPr name="TextBox 6" id="6"/>
          <p:cNvSpPr txBox="true"/>
          <p:nvPr/>
        </p:nvSpPr>
        <p:spPr>
          <a:xfrm rot="0">
            <a:off x="4589906" y="3473100"/>
            <a:ext cx="9137626" cy="2916390"/>
          </a:xfrm>
          <a:prstGeom prst="rect">
            <a:avLst/>
          </a:prstGeom>
        </p:spPr>
        <p:txBody>
          <a:bodyPr anchor="t" rtlCol="false" tIns="0" lIns="0" bIns="0" rIns="0">
            <a:spAutoFit/>
          </a:bodyPr>
          <a:lstStyle/>
          <a:p>
            <a:pPr algn="ctr">
              <a:lnSpc>
                <a:spcPts val="3822"/>
              </a:lnSpc>
            </a:pPr>
            <a:r>
              <a:rPr lang="en-US" sz="3675">
                <a:solidFill>
                  <a:srgbClr val="FFFFFF"/>
                </a:solidFill>
                <a:latin typeface="Norwester"/>
                <a:ea typeface="Norwester"/>
                <a:cs typeface="Norwester"/>
                <a:sym typeface="Norwester"/>
              </a:rPr>
              <a:t>PERANCANGAN SISTEM KONTROL MULTI-SENSOR PADA TANGKI CAIRAN INDUSTRI</a:t>
            </a:r>
          </a:p>
          <a:p>
            <a:pPr algn="ctr">
              <a:lnSpc>
                <a:spcPts val="3822"/>
              </a:lnSpc>
            </a:pPr>
            <a:r>
              <a:rPr lang="en-US" sz="3675">
                <a:solidFill>
                  <a:srgbClr val="FFFFFF"/>
                </a:solidFill>
                <a:latin typeface="Norwester"/>
                <a:ea typeface="Norwester"/>
                <a:cs typeface="Norwester"/>
                <a:sym typeface="Norwester"/>
              </a:rPr>
              <a:t> MENGGUNAKAN ARDUINO UNO, SENSOR TEMPERATUR, LEVEL, DAN TEKANAN</a:t>
            </a:r>
          </a:p>
          <a:p>
            <a:pPr algn="ctr">
              <a:lnSpc>
                <a:spcPts val="3822"/>
              </a:lnSpc>
            </a:pPr>
            <a:r>
              <a:rPr lang="en-US" sz="3675">
                <a:solidFill>
                  <a:srgbClr val="FFFFFF"/>
                </a:solidFill>
                <a:latin typeface="Norwester"/>
                <a:ea typeface="Norwester"/>
                <a:cs typeface="Norwester"/>
                <a:sym typeface="Norwester"/>
              </a:rPr>
              <a:t> SERTA DIAGRAM P&amp;ID STANDAR ISA</a:t>
            </a:r>
          </a:p>
          <a:p>
            <a:pPr algn="ctr">
              <a:lnSpc>
                <a:spcPts val="3822"/>
              </a:lnSpc>
            </a:pPr>
          </a:p>
        </p:txBody>
      </p:sp>
      <p:grpSp>
        <p:nvGrpSpPr>
          <p:cNvPr name="Group 7" id="7"/>
          <p:cNvGrpSpPr/>
          <p:nvPr/>
        </p:nvGrpSpPr>
        <p:grpSpPr>
          <a:xfrm rot="0">
            <a:off x="4834643" y="6112849"/>
            <a:ext cx="8625789" cy="759486"/>
            <a:chOff x="0" y="0"/>
            <a:chExt cx="2271813" cy="200029"/>
          </a:xfrm>
        </p:grpSpPr>
        <p:sp>
          <p:nvSpPr>
            <p:cNvPr name="Freeform 8" id="8"/>
            <p:cNvSpPr/>
            <p:nvPr/>
          </p:nvSpPr>
          <p:spPr>
            <a:xfrm flipH="false" flipV="false" rot="0">
              <a:off x="0" y="0"/>
              <a:ext cx="2271813" cy="200029"/>
            </a:xfrm>
            <a:custGeom>
              <a:avLst/>
              <a:gdLst/>
              <a:ahLst/>
              <a:cxnLst/>
              <a:rect r="r" b="b" t="t" l="l"/>
              <a:pathLst>
                <a:path h="200029" w="2271813">
                  <a:moveTo>
                    <a:pt x="15258" y="0"/>
                  </a:moveTo>
                  <a:lnTo>
                    <a:pt x="2256555" y="0"/>
                  </a:lnTo>
                  <a:cubicBezTo>
                    <a:pt x="2264982" y="0"/>
                    <a:pt x="2271813" y="6831"/>
                    <a:pt x="2271813" y="15258"/>
                  </a:cubicBezTo>
                  <a:lnTo>
                    <a:pt x="2271813" y="184771"/>
                  </a:lnTo>
                  <a:cubicBezTo>
                    <a:pt x="2271813" y="193198"/>
                    <a:pt x="2264982" y="200029"/>
                    <a:pt x="2256555" y="200029"/>
                  </a:cubicBezTo>
                  <a:lnTo>
                    <a:pt x="15258" y="200029"/>
                  </a:lnTo>
                  <a:cubicBezTo>
                    <a:pt x="6831" y="200029"/>
                    <a:pt x="0" y="193198"/>
                    <a:pt x="0" y="184771"/>
                  </a:cubicBezTo>
                  <a:lnTo>
                    <a:pt x="0" y="15258"/>
                  </a:lnTo>
                  <a:cubicBezTo>
                    <a:pt x="0" y="6831"/>
                    <a:pt x="6831" y="0"/>
                    <a:pt x="15258" y="0"/>
                  </a:cubicBezTo>
                  <a:close/>
                </a:path>
              </a:pathLst>
            </a:custGeom>
            <a:gradFill rotWithShape="true">
              <a:gsLst>
                <a:gs pos="0">
                  <a:srgbClr val="FDB713">
                    <a:alpha val="100000"/>
                  </a:srgbClr>
                </a:gs>
                <a:gs pos="100000">
                  <a:srgbClr val="12568D">
                    <a:alpha val="100000"/>
                  </a:srgbClr>
                </a:gs>
              </a:gsLst>
              <a:lin ang="0"/>
            </a:gradFill>
          </p:spPr>
        </p:sp>
        <p:sp>
          <p:nvSpPr>
            <p:cNvPr name="TextBox 9" id="9"/>
            <p:cNvSpPr txBox="true"/>
            <p:nvPr/>
          </p:nvSpPr>
          <p:spPr>
            <a:xfrm>
              <a:off x="0" y="0"/>
              <a:ext cx="2271813" cy="200029"/>
            </a:xfrm>
            <a:prstGeom prst="rect">
              <a:avLst/>
            </a:prstGeom>
          </p:spPr>
          <p:txBody>
            <a:bodyPr anchor="ctr" rtlCol="false" tIns="50800" lIns="50800" bIns="50800" rIns="50800"/>
            <a:lstStyle/>
            <a:p>
              <a:pPr algn="ctr">
                <a:lnSpc>
                  <a:spcPts val="2639"/>
                </a:lnSpc>
              </a:pPr>
            </a:p>
          </p:txBody>
        </p:sp>
      </p:grpSp>
      <p:grpSp>
        <p:nvGrpSpPr>
          <p:cNvPr name="Group 10" id="10"/>
          <p:cNvGrpSpPr/>
          <p:nvPr/>
        </p:nvGrpSpPr>
        <p:grpSpPr>
          <a:xfrm rot="0">
            <a:off x="17037291" y="9143827"/>
            <a:ext cx="539268" cy="530539"/>
            <a:chOff x="0" y="0"/>
            <a:chExt cx="142029" cy="139730"/>
          </a:xfrm>
        </p:grpSpPr>
        <p:sp>
          <p:nvSpPr>
            <p:cNvPr name="Freeform 11" id="11"/>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2" id="12"/>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3" id="13"/>
          <p:cNvSpPr txBox="true"/>
          <p:nvPr/>
        </p:nvSpPr>
        <p:spPr>
          <a:xfrm rot="0">
            <a:off x="5161262" y="6067762"/>
            <a:ext cx="7972551" cy="1423253"/>
          </a:xfrm>
          <a:prstGeom prst="rect">
            <a:avLst/>
          </a:prstGeom>
        </p:spPr>
        <p:txBody>
          <a:bodyPr anchor="t" rtlCol="false" tIns="0" lIns="0" bIns="0" rIns="0">
            <a:spAutoFit/>
          </a:bodyPr>
          <a:lstStyle/>
          <a:p>
            <a:pPr algn="ctr">
              <a:lnSpc>
                <a:spcPts val="5847"/>
              </a:lnSpc>
            </a:pPr>
            <a:r>
              <a:rPr lang="en-US" sz="3399" spc="112">
                <a:solidFill>
                  <a:srgbClr val="FFFFFF"/>
                </a:solidFill>
                <a:latin typeface="Inter"/>
                <a:ea typeface="Inter"/>
                <a:cs typeface="Inter"/>
                <a:sym typeface="Inter"/>
              </a:rPr>
              <a:t>ARIS HENDRADIAN UTAMA</a:t>
            </a:r>
          </a:p>
          <a:p>
            <a:pPr algn="ctr">
              <a:lnSpc>
                <a:spcPts val="5847"/>
              </a:lnSpc>
            </a:pPr>
            <a:r>
              <a:rPr lang="en-US" sz="3399" spc="112">
                <a:solidFill>
                  <a:srgbClr val="FFFFFF"/>
                </a:solidFill>
                <a:latin typeface="Inter"/>
                <a:ea typeface="Inter"/>
                <a:cs typeface="Inter"/>
                <a:sym typeface="Inter"/>
              </a:rPr>
              <a:t>125490009</a:t>
            </a:r>
          </a:p>
        </p:txBody>
      </p:sp>
      <p:sp>
        <p:nvSpPr>
          <p:cNvPr name="TextBox 14" id="14"/>
          <p:cNvSpPr txBox="true"/>
          <p:nvPr/>
        </p:nvSpPr>
        <p:spPr>
          <a:xfrm rot="0">
            <a:off x="794034" y="9220200"/>
            <a:ext cx="2181308" cy="339692"/>
          </a:xfrm>
          <a:prstGeom prst="rect">
            <a:avLst/>
          </a:prstGeom>
        </p:spPr>
        <p:txBody>
          <a:bodyPr anchor="t" rtlCol="false" tIns="0" lIns="0" bIns="0" rIns="0">
            <a:spAutoFit/>
          </a:bodyPr>
          <a:lstStyle/>
          <a:p>
            <a:pPr algn="l">
              <a:lnSpc>
                <a:spcPts val="2799"/>
              </a:lnSpc>
            </a:pPr>
            <a:r>
              <a:rPr lang="en-US" sz="1999">
                <a:solidFill>
                  <a:srgbClr val="FFFFFF"/>
                </a:solidFill>
                <a:latin typeface="Inter"/>
                <a:ea typeface="Inter"/>
                <a:cs typeface="Inter"/>
                <a:sym typeface="Inter"/>
              </a:rPr>
              <a:t>PRESENTED BY</a:t>
            </a:r>
          </a:p>
        </p:txBody>
      </p:sp>
      <p:sp>
        <p:nvSpPr>
          <p:cNvPr name="TextBox 15" id="15"/>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01</a:t>
            </a:r>
          </a:p>
        </p:txBody>
      </p:sp>
      <p:sp>
        <p:nvSpPr>
          <p:cNvPr name="TextBox 16" id="16"/>
          <p:cNvSpPr txBox="true"/>
          <p:nvPr/>
        </p:nvSpPr>
        <p:spPr>
          <a:xfrm rot="0">
            <a:off x="2832467" y="9220200"/>
            <a:ext cx="4084611" cy="339707"/>
          </a:xfrm>
          <a:prstGeom prst="rect">
            <a:avLst/>
          </a:prstGeom>
        </p:spPr>
        <p:txBody>
          <a:bodyPr anchor="t" rtlCol="false" tIns="0" lIns="0" bIns="0" rIns="0">
            <a:spAutoFit/>
          </a:bodyPr>
          <a:lstStyle/>
          <a:p>
            <a:pPr algn="l">
              <a:lnSpc>
                <a:spcPts val="2799"/>
              </a:lnSpc>
            </a:pPr>
            <a:r>
              <a:rPr lang="en-US" sz="1999" b="true">
                <a:solidFill>
                  <a:srgbClr val="FDB713"/>
                </a:solidFill>
                <a:latin typeface="Inter Bold"/>
                <a:ea typeface="Inter Bold"/>
                <a:cs typeface="Inter Bold"/>
                <a:sym typeface="Inter Bold"/>
              </a:rPr>
              <a:t>ARIS HENDRADIAN UTAMA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596971" y="1800814"/>
            <a:ext cx="8025717" cy="8199966"/>
          </a:xfrm>
          <a:custGeom>
            <a:avLst/>
            <a:gdLst/>
            <a:ahLst/>
            <a:cxnLst/>
            <a:rect r="r" b="b" t="t" l="l"/>
            <a:pathLst>
              <a:path h="8199966" w="8025717">
                <a:moveTo>
                  <a:pt x="0" y="0"/>
                </a:moveTo>
                <a:lnTo>
                  <a:pt x="8025717" y="0"/>
                </a:lnTo>
                <a:lnTo>
                  <a:pt x="8025717" y="8199966"/>
                </a:lnTo>
                <a:lnTo>
                  <a:pt x="0" y="8199966"/>
                </a:lnTo>
                <a:lnTo>
                  <a:pt x="0" y="0"/>
                </a:lnTo>
                <a:close/>
              </a:path>
            </a:pathLst>
          </a:custGeom>
          <a:blipFill>
            <a:blip r:embed="rId2"/>
            <a:stretch>
              <a:fillRect l="0" t="0" r="0" b="0"/>
            </a:stretch>
          </a:blipFill>
        </p:spPr>
      </p:sp>
      <p:sp>
        <p:nvSpPr>
          <p:cNvPr name="Freeform 9" id="9"/>
          <p:cNvSpPr/>
          <p:nvPr/>
        </p:nvSpPr>
        <p:spPr>
          <a:xfrm flipH="false" flipV="false" rot="0">
            <a:off x="9144000" y="1800814"/>
            <a:ext cx="7666968" cy="8199966"/>
          </a:xfrm>
          <a:custGeom>
            <a:avLst/>
            <a:gdLst/>
            <a:ahLst/>
            <a:cxnLst/>
            <a:rect r="r" b="b" t="t" l="l"/>
            <a:pathLst>
              <a:path h="8199966" w="7666968">
                <a:moveTo>
                  <a:pt x="0" y="0"/>
                </a:moveTo>
                <a:lnTo>
                  <a:pt x="7666968" y="0"/>
                </a:lnTo>
                <a:lnTo>
                  <a:pt x="7666968" y="8199966"/>
                </a:lnTo>
                <a:lnTo>
                  <a:pt x="0" y="8199966"/>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028700" y="1800814"/>
            <a:ext cx="7943850" cy="8157997"/>
          </a:xfrm>
          <a:custGeom>
            <a:avLst/>
            <a:gdLst/>
            <a:ahLst/>
            <a:cxnLst/>
            <a:rect r="r" b="b" t="t" l="l"/>
            <a:pathLst>
              <a:path h="8157997" w="7943850">
                <a:moveTo>
                  <a:pt x="0" y="0"/>
                </a:moveTo>
                <a:lnTo>
                  <a:pt x="7943850" y="0"/>
                </a:lnTo>
                <a:lnTo>
                  <a:pt x="7943850" y="8157997"/>
                </a:lnTo>
                <a:lnTo>
                  <a:pt x="0" y="8157997"/>
                </a:lnTo>
                <a:lnTo>
                  <a:pt x="0" y="0"/>
                </a:lnTo>
                <a:close/>
              </a:path>
            </a:pathLst>
          </a:custGeom>
          <a:blipFill>
            <a:blip r:embed="rId2"/>
            <a:stretch>
              <a:fillRect l="0" t="0" r="0" b="0"/>
            </a:stretch>
          </a:blipFill>
        </p:spPr>
      </p:sp>
      <p:sp>
        <p:nvSpPr>
          <p:cNvPr name="Freeform 9" id="9"/>
          <p:cNvSpPr/>
          <p:nvPr/>
        </p:nvSpPr>
        <p:spPr>
          <a:xfrm flipH="false" flipV="false" rot="0">
            <a:off x="9412345" y="1800814"/>
            <a:ext cx="7572697" cy="8231192"/>
          </a:xfrm>
          <a:custGeom>
            <a:avLst/>
            <a:gdLst/>
            <a:ahLst/>
            <a:cxnLst/>
            <a:rect r="r" b="b" t="t" l="l"/>
            <a:pathLst>
              <a:path h="8231192" w="7572697">
                <a:moveTo>
                  <a:pt x="0" y="0"/>
                </a:moveTo>
                <a:lnTo>
                  <a:pt x="7572697" y="0"/>
                </a:lnTo>
                <a:lnTo>
                  <a:pt x="7572697" y="8231192"/>
                </a:lnTo>
                <a:lnTo>
                  <a:pt x="0" y="8231192"/>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028700" y="1800814"/>
            <a:ext cx="7943850" cy="8157997"/>
          </a:xfrm>
          <a:custGeom>
            <a:avLst/>
            <a:gdLst/>
            <a:ahLst/>
            <a:cxnLst/>
            <a:rect r="r" b="b" t="t" l="l"/>
            <a:pathLst>
              <a:path h="8157997" w="7943850">
                <a:moveTo>
                  <a:pt x="0" y="0"/>
                </a:moveTo>
                <a:lnTo>
                  <a:pt x="7943850" y="0"/>
                </a:lnTo>
                <a:lnTo>
                  <a:pt x="7943850" y="8157997"/>
                </a:lnTo>
                <a:lnTo>
                  <a:pt x="0" y="8157997"/>
                </a:lnTo>
                <a:lnTo>
                  <a:pt x="0" y="0"/>
                </a:lnTo>
                <a:close/>
              </a:path>
            </a:pathLst>
          </a:custGeom>
          <a:blipFill>
            <a:blip r:embed="rId2"/>
            <a:stretch>
              <a:fillRect l="0" t="0" r="0" b="0"/>
            </a:stretch>
          </a:blipFill>
        </p:spPr>
      </p:sp>
      <p:sp>
        <p:nvSpPr>
          <p:cNvPr name="Freeform 9" id="9"/>
          <p:cNvSpPr/>
          <p:nvPr/>
        </p:nvSpPr>
        <p:spPr>
          <a:xfrm flipH="false" flipV="false" rot="0">
            <a:off x="9412345" y="1800814"/>
            <a:ext cx="7572697" cy="8231192"/>
          </a:xfrm>
          <a:custGeom>
            <a:avLst/>
            <a:gdLst/>
            <a:ahLst/>
            <a:cxnLst/>
            <a:rect r="r" b="b" t="t" l="l"/>
            <a:pathLst>
              <a:path h="8231192" w="7572697">
                <a:moveTo>
                  <a:pt x="0" y="0"/>
                </a:moveTo>
                <a:lnTo>
                  <a:pt x="7572697" y="0"/>
                </a:lnTo>
                <a:lnTo>
                  <a:pt x="7572697" y="8231192"/>
                </a:lnTo>
                <a:lnTo>
                  <a:pt x="0" y="8231192"/>
                </a:lnTo>
                <a:lnTo>
                  <a:pt x="0" y="0"/>
                </a:lnTo>
                <a:close/>
              </a:path>
            </a:pathLst>
          </a:custGeom>
          <a:blipFill>
            <a:blip r:embed="rId3"/>
            <a:stretch>
              <a:fillRect l="0" t="0" r="0" b="0"/>
            </a:stretch>
          </a:blipFill>
        </p:spPr>
      </p:sp>
      <p:sp>
        <p:nvSpPr>
          <p:cNvPr name="TextBox 10" id="10"/>
          <p:cNvSpPr txBox="true"/>
          <p:nvPr/>
        </p:nvSpPr>
        <p:spPr>
          <a:xfrm rot="0">
            <a:off x="2300726" y="42157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478" y="-2427347"/>
            <a:ext cx="4961386" cy="3898425"/>
            <a:chOff x="0" y="0"/>
            <a:chExt cx="468031" cy="367757"/>
          </a:xfrm>
        </p:grpSpPr>
        <p:sp>
          <p:nvSpPr>
            <p:cNvPr name="Freeform 3" id="3"/>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5476755" y="1161663"/>
            <a:ext cx="7334489" cy="9125337"/>
          </a:xfrm>
          <a:custGeom>
            <a:avLst/>
            <a:gdLst/>
            <a:ahLst/>
            <a:cxnLst/>
            <a:rect r="r" b="b" t="t" l="l"/>
            <a:pathLst>
              <a:path h="9125337" w="7334489">
                <a:moveTo>
                  <a:pt x="0" y="0"/>
                </a:moveTo>
                <a:lnTo>
                  <a:pt x="7334490" y="0"/>
                </a:lnTo>
                <a:lnTo>
                  <a:pt x="7334490" y="9125337"/>
                </a:lnTo>
                <a:lnTo>
                  <a:pt x="0" y="9125337"/>
                </a:lnTo>
                <a:lnTo>
                  <a:pt x="0" y="0"/>
                </a:lnTo>
                <a:close/>
              </a:path>
            </a:pathLst>
          </a:custGeom>
          <a:blipFill>
            <a:blip r:embed="rId2"/>
            <a:stretch>
              <a:fillRect l="0" t="0" r="0" b="0"/>
            </a:stretch>
          </a:blipFill>
        </p:spPr>
      </p:sp>
      <p:sp>
        <p:nvSpPr>
          <p:cNvPr name="TextBox 9" id="9"/>
          <p:cNvSpPr txBox="true"/>
          <p:nvPr/>
        </p:nvSpPr>
        <p:spPr>
          <a:xfrm rot="0">
            <a:off x="2328093" y="212384"/>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name="TextBox 10" id="10"/>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5018" y="-173559"/>
            <a:ext cx="21065193" cy="11107733"/>
            <a:chOff x="0" y="0"/>
            <a:chExt cx="697430" cy="367757"/>
          </a:xfrm>
        </p:grpSpPr>
        <p:sp>
          <p:nvSpPr>
            <p:cNvPr name="Freeform 3" id="3"/>
            <p:cNvSpPr/>
            <p:nvPr/>
          </p:nvSpPr>
          <p:spPr>
            <a:xfrm flipH="false" flipV="false" rot="0">
              <a:off x="6179" y="0"/>
              <a:ext cx="685072" cy="367757"/>
            </a:xfrm>
            <a:custGeom>
              <a:avLst/>
              <a:gdLst/>
              <a:ahLst/>
              <a:cxnLst/>
              <a:rect r="r" b="b" t="t" l="l"/>
              <a:pathLst>
                <a:path h="367757" w="685072">
                  <a:moveTo>
                    <a:pt x="212089" y="0"/>
                  </a:moveTo>
                  <a:lnTo>
                    <a:pt x="676182" y="0"/>
                  </a:lnTo>
                  <a:cubicBezTo>
                    <a:pt x="679328" y="0"/>
                    <a:pt x="682240" y="1663"/>
                    <a:pt x="683839" y="4373"/>
                  </a:cubicBezTo>
                  <a:cubicBezTo>
                    <a:pt x="685437" y="7082"/>
                    <a:pt x="685485" y="10435"/>
                    <a:pt x="683963" y="13189"/>
                  </a:cubicBezTo>
                  <a:lnTo>
                    <a:pt x="495338" y="354568"/>
                  </a:lnTo>
                  <a:cubicBezTo>
                    <a:pt x="490842" y="362705"/>
                    <a:pt x="482279" y="367757"/>
                    <a:pt x="472982" y="367757"/>
                  </a:cubicBezTo>
                  <a:lnTo>
                    <a:pt x="8889" y="367757"/>
                  </a:lnTo>
                  <a:cubicBezTo>
                    <a:pt x="5743" y="367757"/>
                    <a:pt x="2831" y="366094"/>
                    <a:pt x="1233" y="363384"/>
                  </a:cubicBezTo>
                  <a:cubicBezTo>
                    <a:pt x="-366" y="360674"/>
                    <a:pt x="-413" y="357321"/>
                    <a:pt x="1108" y="354568"/>
                  </a:cubicBezTo>
                  <a:lnTo>
                    <a:pt x="189734" y="13189"/>
                  </a:lnTo>
                  <a:cubicBezTo>
                    <a:pt x="194230" y="5052"/>
                    <a:pt x="202792" y="0"/>
                    <a:pt x="212089"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494230"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10800000">
            <a:off x="15661666" y="7154398"/>
            <a:ext cx="4649955" cy="4207804"/>
            <a:chOff x="0" y="0"/>
            <a:chExt cx="406400" cy="367757"/>
          </a:xfrm>
        </p:grpSpPr>
        <p:sp>
          <p:nvSpPr>
            <p:cNvPr name="Freeform 6" id="6"/>
            <p:cNvSpPr/>
            <p:nvPr/>
          </p:nvSpPr>
          <p:spPr>
            <a:xfrm flipH="false" flipV="false" rot="0">
              <a:off x="27991" y="0"/>
              <a:ext cx="350419" cy="367757"/>
            </a:xfrm>
            <a:custGeom>
              <a:avLst/>
              <a:gdLst/>
              <a:ahLst/>
              <a:cxnLst/>
              <a:rect r="r" b="b" t="t" l="l"/>
              <a:pathLst>
                <a:path h="367757" w="350419">
                  <a:moveTo>
                    <a:pt x="243472" y="0"/>
                  </a:moveTo>
                  <a:lnTo>
                    <a:pt x="310146" y="0"/>
                  </a:lnTo>
                  <a:cubicBezTo>
                    <a:pt x="324399" y="0"/>
                    <a:pt x="337590" y="7533"/>
                    <a:pt x="344832" y="19809"/>
                  </a:cubicBezTo>
                  <a:cubicBezTo>
                    <a:pt x="352074" y="32085"/>
                    <a:pt x="352288" y="47274"/>
                    <a:pt x="345395" y="59749"/>
                  </a:cubicBezTo>
                  <a:lnTo>
                    <a:pt x="208223" y="308008"/>
                  </a:lnTo>
                  <a:cubicBezTo>
                    <a:pt x="187854" y="344872"/>
                    <a:pt x="149063" y="367757"/>
                    <a:pt x="106946" y="367757"/>
                  </a:cubicBezTo>
                  <a:lnTo>
                    <a:pt x="40272" y="367757"/>
                  </a:lnTo>
                  <a:cubicBezTo>
                    <a:pt x="26019" y="367757"/>
                    <a:pt x="12828" y="360223"/>
                    <a:pt x="5586" y="347948"/>
                  </a:cubicBezTo>
                  <a:cubicBezTo>
                    <a:pt x="-1656" y="335672"/>
                    <a:pt x="-1870" y="320483"/>
                    <a:pt x="5023" y="308008"/>
                  </a:cubicBezTo>
                  <a:lnTo>
                    <a:pt x="142195" y="59749"/>
                  </a:lnTo>
                  <a:cubicBezTo>
                    <a:pt x="162564" y="22885"/>
                    <a:pt x="201355" y="0"/>
                    <a:pt x="243472" y="0"/>
                  </a:cubicBezTo>
                  <a:close/>
                </a:path>
              </a:pathLst>
            </a:custGeom>
            <a:gradFill rotWithShape="true">
              <a:gsLst>
                <a:gs pos="0">
                  <a:srgbClr val="FDB713">
                    <a:alpha val="100000"/>
                  </a:srgbClr>
                </a:gs>
                <a:gs pos="100000">
                  <a:srgbClr val="12568D">
                    <a:alpha val="100000"/>
                  </a:srgbClr>
                </a:gs>
              </a:gsLst>
              <a:lin ang="5400000"/>
            </a:gradFill>
          </p:spPr>
        </p:sp>
        <p:sp>
          <p:nvSpPr>
            <p:cNvPr name="TextBox 7" id="7"/>
            <p:cNvSpPr txBox="true"/>
            <p:nvPr/>
          </p:nvSpPr>
          <p:spPr>
            <a:xfrm>
              <a:off x="101600" y="0"/>
              <a:ext cx="203200"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7037291" y="9143827"/>
            <a:ext cx="539268" cy="530539"/>
            <a:chOff x="0" y="0"/>
            <a:chExt cx="142029" cy="139730"/>
          </a:xfrm>
        </p:grpSpPr>
        <p:sp>
          <p:nvSpPr>
            <p:cNvPr name="Freeform 9" id="9"/>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0" id="10"/>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11" id="11"/>
          <p:cNvSpPr/>
          <p:nvPr/>
        </p:nvSpPr>
        <p:spPr>
          <a:xfrm flipH="false" flipV="false" rot="0">
            <a:off x="-196555" y="0"/>
            <a:ext cx="9340555" cy="6539953"/>
          </a:xfrm>
          <a:custGeom>
            <a:avLst/>
            <a:gdLst/>
            <a:ahLst/>
            <a:cxnLst/>
            <a:rect r="r" b="b" t="t" l="l"/>
            <a:pathLst>
              <a:path h="6539953" w="9340555">
                <a:moveTo>
                  <a:pt x="0" y="0"/>
                </a:moveTo>
                <a:lnTo>
                  <a:pt x="9340555" y="0"/>
                </a:lnTo>
                <a:lnTo>
                  <a:pt x="9340555" y="6539953"/>
                </a:lnTo>
                <a:lnTo>
                  <a:pt x="0" y="6539953"/>
                </a:lnTo>
                <a:lnTo>
                  <a:pt x="0" y="0"/>
                </a:lnTo>
                <a:close/>
              </a:path>
            </a:pathLst>
          </a:custGeom>
          <a:blipFill>
            <a:blip r:embed="rId2"/>
            <a:stretch>
              <a:fillRect l="0" t="0" r="0" b="0"/>
            </a:stretch>
          </a:blipFill>
        </p:spPr>
      </p:sp>
      <p:sp>
        <p:nvSpPr>
          <p:cNvPr name="TextBox 12" id="12"/>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04</a:t>
            </a:r>
          </a:p>
        </p:txBody>
      </p:sp>
      <p:sp>
        <p:nvSpPr>
          <p:cNvPr name="TextBox 13" id="13"/>
          <p:cNvSpPr txBox="true"/>
          <p:nvPr/>
        </p:nvSpPr>
        <p:spPr>
          <a:xfrm rot="0">
            <a:off x="9162433" y="1004170"/>
            <a:ext cx="9160273" cy="2457486"/>
          </a:xfrm>
          <a:prstGeom prst="rect">
            <a:avLst/>
          </a:prstGeom>
        </p:spPr>
        <p:txBody>
          <a:bodyPr anchor="t" rtlCol="false" tIns="0" lIns="0" bIns="0" rIns="0">
            <a:spAutoFit/>
          </a:bodyPr>
          <a:lstStyle/>
          <a:p>
            <a:pPr algn="l">
              <a:lnSpc>
                <a:spcPts val="9600"/>
              </a:lnSpc>
            </a:pPr>
            <a:r>
              <a:rPr lang="en-US" sz="8000">
                <a:solidFill>
                  <a:srgbClr val="FFFFFF"/>
                </a:solidFill>
                <a:latin typeface="Norwester"/>
                <a:ea typeface="Norwester"/>
                <a:cs typeface="Norwester"/>
                <a:sym typeface="Norwester"/>
              </a:rPr>
              <a:t>DIAGRAM BLOK SISTEM OTOMASI</a:t>
            </a:r>
          </a:p>
        </p:txBody>
      </p:sp>
      <p:sp>
        <p:nvSpPr>
          <p:cNvPr name="TextBox 14" id="14"/>
          <p:cNvSpPr txBox="true"/>
          <p:nvPr/>
        </p:nvSpPr>
        <p:spPr>
          <a:xfrm rot="0">
            <a:off x="9162433" y="3650390"/>
            <a:ext cx="8144209" cy="4355477"/>
          </a:xfrm>
          <a:prstGeom prst="rect">
            <a:avLst/>
          </a:prstGeom>
        </p:spPr>
        <p:txBody>
          <a:bodyPr anchor="t" rtlCol="false" tIns="0" lIns="0" bIns="0" rIns="0">
            <a:spAutoFit/>
          </a:bodyPr>
          <a:lstStyle/>
          <a:p>
            <a:pPr algn="l">
              <a:lnSpc>
                <a:spcPts val="2875"/>
              </a:lnSpc>
            </a:pPr>
            <a:r>
              <a:rPr lang="en-US" sz="2053">
                <a:solidFill>
                  <a:srgbClr val="FFFFFF"/>
                </a:solidFill>
                <a:latin typeface="Inter"/>
                <a:ea typeface="Inter"/>
                <a:cs typeface="Inter"/>
                <a:sym typeface="Inter"/>
              </a:rPr>
              <a:t>Diagram blok menggambarkan hubungan sederhana antara input, kontroler, dan output dalam sistem otomasi. Sensor memberikan data awal yang menjadi masukan bagi Arduino untuk diproses. Setelah diproses, aktuator bekerja berdasarkan keputusan kontrol yang ditentukan oleh logika program. Diagram blok membantu memahami aliran kerja sistem secara keseluruhan.</a:t>
            </a:r>
          </a:p>
          <a:p>
            <a:pPr algn="l">
              <a:lnSpc>
                <a:spcPts val="2875"/>
              </a:lnSpc>
            </a:pPr>
          </a:p>
          <a:p>
            <a:pPr algn="l" marL="443391" indent="-221695" lvl="1">
              <a:lnSpc>
                <a:spcPts val="2875"/>
              </a:lnSpc>
              <a:buFont typeface="Arial"/>
              <a:buChar char="•"/>
            </a:pPr>
            <a:r>
              <a:rPr lang="en-US" sz="2053">
                <a:solidFill>
                  <a:srgbClr val="FFFFFF"/>
                </a:solidFill>
                <a:latin typeface="Inter"/>
                <a:ea typeface="Inter"/>
                <a:cs typeface="Inter"/>
                <a:sym typeface="Inter"/>
              </a:rPr>
              <a:t>Input: TT-101, LT-102, PT-103.</a:t>
            </a:r>
          </a:p>
          <a:p>
            <a:pPr algn="l" marL="443391" indent="-221695" lvl="1">
              <a:lnSpc>
                <a:spcPts val="2875"/>
              </a:lnSpc>
              <a:buFont typeface="Arial"/>
              <a:buChar char="•"/>
            </a:pPr>
            <a:r>
              <a:rPr lang="en-US" sz="2053">
                <a:solidFill>
                  <a:srgbClr val="FFFFFF"/>
                </a:solidFill>
                <a:latin typeface="Inter"/>
                <a:ea typeface="Inter"/>
                <a:cs typeface="Inter"/>
                <a:sym typeface="Inter"/>
              </a:rPr>
              <a:t>C</a:t>
            </a:r>
            <a:r>
              <a:rPr lang="en-US" sz="2053">
                <a:solidFill>
                  <a:srgbClr val="FFFFFF"/>
                </a:solidFill>
                <a:latin typeface="Inter"/>
                <a:ea typeface="Inter"/>
                <a:cs typeface="Inter"/>
                <a:sym typeface="Inter"/>
              </a:rPr>
              <a:t>ontroller: Arduino Uno.</a:t>
            </a:r>
          </a:p>
          <a:p>
            <a:pPr algn="l" marL="443391" indent="-221695" lvl="1">
              <a:lnSpc>
                <a:spcPts val="2875"/>
              </a:lnSpc>
              <a:buFont typeface="Arial"/>
              <a:buChar char="•"/>
            </a:pPr>
            <a:r>
              <a:rPr lang="en-US" sz="2053">
                <a:solidFill>
                  <a:srgbClr val="FFFFFF"/>
                </a:solidFill>
                <a:latin typeface="Inter"/>
                <a:ea typeface="Inter"/>
                <a:cs typeface="Inter"/>
                <a:sym typeface="Inter"/>
              </a:rPr>
              <a:t>Output: Pompa, Valve, Alarm, LCD.</a:t>
            </a:r>
          </a:p>
          <a:p>
            <a:pPr algn="l" marL="443391" indent="-221695" lvl="1">
              <a:lnSpc>
                <a:spcPts val="2875"/>
              </a:lnSpc>
              <a:buFont typeface="Arial"/>
              <a:buChar char="•"/>
            </a:pPr>
            <a:r>
              <a:rPr lang="en-US" sz="2053">
                <a:solidFill>
                  <a:srgbClr val="FFFFFF"/>
                </a:solidFill>
                <a:latin typeface="Inter"/>
                <a:ea typeface="Inter"/>
                <a:cs typeface="Inter"/>
                <a:sym typeface="Inter"/>
              </a:rPr>
              <a:t>Alur dasar: Input → Pemrosesan → Output.</a:t>
            </a:r>
          </a:p>
          <a:p>
            <a:pPr algn="l">
              <a:lnSpc>
                <a:spcPts val="287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78409" y="-421296"/>
            <a:ext cx="4639553" cy="1768548"/>
            <a:chOff x="0" y="0"/>
            <a:chExt cx="964761" cy="367757"/>
          </a:xfrm>
        </p:grpSpPr>
        <p:sp>
          <p:nvSpPr>
            <p:cNvPr name="Freeform 3" id="3"/>
            <p:cNvSpPr/>
            <p:nvPr/>
          </p:nvSpPr>
          <p:spPr>
            <a:xfrm flipH="false" flipV="false" rot="0">
              <a:off x="28053" y="0"/>
              <a:ext cx="908654" cy="367757"/>
            </a:xfrm>
            <a:custGeom>
              <a:avLst/>
              <a:gdLst/>
              <a:ahLst/>
              <a:cxnLst/>
              <a:rect r="r" b="b" t="t" l="l"/>
              <a:pathLst>
                <a:path h="367757" w="908654">
                  <a:moveTo>
                    <a:pt x="243563" y="0"/>
                  </a:moveTo>
                  <a:lnTo>
                    <a:pt x="868292" y="0"/>
                  </a:lnTo>
                  <a:cubicBezTo>
                    <a:pt x="882576" y="0"/>
                    <a:pt x="895797" y="7550"/>
                    <a:pt x="903055" y="19853"/>
                  </a:cubicBezTo>
                  <a:cubicBezTo>
                    <a:pt x="910314" y="32156"/>
                    <a:pt x="910528" y="47380"/>
                    <a:pt x="903620" y="59883"/>
                  </a:cubicBezTo>
                  <a:lnTo>
                    <a:pt x="766595" y="307874"/>
                  </a:lnTo>
                  <a:cubicBezTo>
                    <a:pt x="746181" y="344820"/>
                    <a:pt x="707303" y="367757"/>
                    <a:pt x="665092" y="367757"/>
                  </a:cubicBezTo>
                  <a:lnTo>
                    <a:pt x="40363" y="367757"/>
                  </a:lnTo>
                  <a:cubicBezTo>
                    <a:pt x="26078" y="367757"/>
                    <a:pt x="12858" y="360206"/>
                    <a:pt x="5599" y="347903"/>
                  </a:cubicBezTo>
                  <a:cubicBezTo>
                    <a:pt x="-1659" y="335600"/>
                    <a:pt x="-1874" y="320377"/>
                    <a:pt x="5035" y="307874"/>
                  </a:cubicBezTo>
                  <a:lnTo>
                    <a:pt x="142059" y="59883"/>
                  </a:lnTo>
                  <a:cubicBezTo>
                    <a:pt x="162474" y="22936"/>
                    <a:pt x="201351" y="0"/>
                    <a:pt x="243563" y="0"/>
                  </a:cubicBez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761561"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4598107" y="0"/>
            <a:ext cx="13689893" cy="6417137"/>
          </a:xfrm>
          <a:custGeom>
            <a:avLst/>
            <a:gdLst/>
            <a:ahLst/>
            <a:cxnLst/>
            <a:rect r="r" b="b" t="t" l="l"/>
            <a:pathLst>
              <a:path h="6417137" w="13689893">
                <a:moveTo>
                  <a:pt x="0" y="0"/>
                </a:moveTo>
                <a:lnTo>
                  <a:pt x="13689893" y="0"/>
                </a:lnTo>
                <a:lnTo>
                  <a:pt x="13689893" y="6417137"/>
                </a:lnTo>
                <a:lnTo>
                  <a:pt x="0" y="6417137"/>
                </a:lnTo>
                <a:lnTo>
                  <a:pt x="0" y="0"/>
                </a:lnTo>
                <a:close/>
              </a:path>
            </a:pathLst>
          </a:custGeom>
          <a:blipFill>
            <a:blip r:embed="rId2"/>
            <a:stretch>
              <a:fillRect l="0" t="0" r="0" b="0"/>
            </a:stretch>
          </a:blipFill>
        </p:spPr>
      </p:sp>
      <p:sp>
        <p:nvSpPr>
          <p:cNvPr name="TextBox 9" id="9"/>
          <p:cNvSpPr txBox="true"/>
          <p:nvPr/>
        </p:nvSpPr>
        <p:spPr>
          <a:xfrm rot="0">
            <a:off x="382776" y="1521215"/>
            <a:ext cx="4044144" cy="4895922"/>
          </a:xfrm>
          <a:prstGeom prst="rect">
            <a:avLst/>
          </a:prstGeom>
        </p:spPr>
        <p:txBody>
          <a:bodyPr anchor="t" rtlCol="false" tIns="0" lIns="0" bIns="0" rIns="0">
            <a:spAutoFit/>
          </a:bodyPr>
          <a:lstStyle/>
          <a:p>
            <a:pPr algn="l">
              <a:lnSpc>
                <a:spcPts val="9600"/>
              </a:lnSpc>
            </a:pPr>
            <a:r>
              <a:rPr lang="en-US" sz="8000">
                <a:solidFill>
                  <a:srgbClr val="FFFFFF"/>
                </a:solidFill>
                <a:latin typeface="Norwester"/>
                <a:ea typeface="Norwester"/>
                <a:cs typeface="Norwester"/>
                <a:sym typeface="Norwester"/>
              </a:rPr>
              <a:t>DIAGRAM ALIR KERJA SISTEM</a:t>
            </a:r>
          </a:p>
        </p:txBody>
      </p:sp>
      <p:sp>
        <p:nvSpPr>
          <p:cNvPr name="TextBox 10" id="10"/>
          <p:cNvSpPr txBox="true"/>
          <p:nvPr/>
        </p:nvSpPr>
        <p:spPr>
          <a:xfrm rot="0">
            <a:off x="382776" y="6541842"/>
            <a:ext cx="9875200" cy="3403716"/>
          </a:xfrm>
          <a:prstGeom prst="rect">
            <a:avLst/>
          </a:prstGeom>
        </p:spPr>
        <p:txBody>
          <a:bodyPr anchor="t" rtlCol="false" tIns="0" lIns="0" bIns="0" rIns="0">
            <a:spAutoFit/>
          </a:bodyPr>
          <a:lstStyle/>
          <a:p>
            <a:pPr algn="just">
              <a:lnSpc>
                <a:spcPts val="2690"/>
              </a:lnSpc>
            </a:pPr>
            <a:r>
              <a:rPr lang="en-US" sz="1921">
                <a:solidFill>
                  <a:srgbClr val="FFFFFF"/>
                </a:solidFill>
                <a:latin typeface="Inter"/>
                <a:ea typeface="Inter"/>
                <a:cs typeface="Inter"/>
                <a:sym typeface="Inter"/>
              </a:rPr>
              <a:t>Diagram alir menjelaskan urutan kerja sistem dari mulai sensor mengambil data hingga aktuator melakukan aksi. Alur ini memudahkan pemahaman mengenai logika yang berjalan pada Arduino. Setiap langkah menunjukkan bagaimana sistem bereaksi terhadap perubahan variabel proses. Diagram ini membantu dalam analisis dan troubleshooting ketika sistem tidak bekerja normal.</a:t>
            </a:r>
          </a:p>
          <a:p>
            <a:pPr algn="just" marL="414874" indent="-207437" lvl="1">
              <a:lnSpc>
                <a:spcPts val="2690"/>
              </a:lnSpc>
              <a:buFont typeface="Arial"/>
              <a:buChar char="•"/>
            </a:pPr>
            <a:r>
              <a:rPr lang="en-US" sz="1921">
                <a:solidFill>
                  <a:srgbClr val="FFFFFF"/>
                </a:solidFill>
                <a:latin typeface="Inter"/>
                <a:ea typeface="Inter"/>
                <a:cs typeface="Inter"/>
                <a:sym typeface="Inter"/>
              </a:rPr>
              <a:t>Sensor membaca suhu, level, tekanan.</a:t>
            </a:r>
          </a:p>
          <a:p>
            <a:pPr algn="just" marL="414874" indent="-207437" lvl="1">
              <a:lnSpc>
                <a:spcPts val="2690"/>
              </a:lnSpc>
              <a:buFont typeface="Arial"/>
              <a:buChar char="•"/>
            </a:pPr>
            <a:r>
              <a:rPr lang="en-US" sz="1921">
                <a:solidFill>
                  <a:srgbClr val="FFFFFF"/>
                </a:solidFill>
                <a:latin typeface="Inter"/>
                <a:ea typeface="Inter"/>
                <a:cs typeface="Inter"/>
                <a:sym typeface="Inter"/>
              </a:rPr>
              <a:t>Data dikirim ke Arduino.</a:t>
            </a:r>
          </a:p>
          <a:p>
            <a:pPr algn="just" marL="414874" indent="-207437" lvl="1">
              <a:lnSpc>
                <a:spcPts val="2690"/>
              </a:lnSpc>
              <a:buFont typeface="Arial"/>
              <a:buChar char="•"/>
            </a:pPr>
            <a:r>
              <a:rPr lang="en-US" sz="1921">
                <a:solidFill>
                  <a:srgbClr val="FFFFFF"/>
                </a:solidFill>
                <a:latin typeface="Inter"/>
                <a:ea typeface="Inter"/>
                <a:cs typeface="Inter"/>
                <a:sym typeface="Inter"/>
              </a:rPr>
              <a:t>Arduino memproses dan membandingkan dengan batas.</a:t>
            </a:r>
          </a:p>
          <a:p>
            <a:pPr algn="just" marL="414874" indent="-207437" lvl="1">
              <a:lnSpc>
                <a:spcPts val="2690"/>
              </a:lnSpc>
              <a:buFont typeface="Arial"/>
              <a:buChar char="•"/>
            </a:pPr>
            <a:r>
              <a:rPr lang="en-US" sz="1921">
                <a:solidFill>
                  <a:srgbClr val="FFFFFF"/>
                </a:solidFill>
                <a:latin typeface="Inter"/>
                <a:ea typeface="Inter"/>
                <a:cs typeface="Inter"/>
                <a:sym typeface="Inter"/>
              </a:rPr>
              <a:t>Aktuator bekerja sesuai keputusan kontrol.</a:t>
            </a:r>
          </a:p>
          <a:p>
            <a:pPr algn="just">
              <a:lnSpc>
                <a:spcPts val="2690"/>
              </a:lnSpc>
            </a:pPr>
          </a:p>
        </p:txBody>
      </p:sp>
      <p:sp>
        <p:nvSpPr>
          <p:cNvPr name="TextBox 11" id="11"/>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9376" y="7377205"/>
            <a:ext cx="9235250" cy="3910055"/>
            <a:chOff x="0" y="0"/>
            <a:chExt cx="868613" cy="367757"/>
          </a:xfrm>
        </p:grpSpPr>
        <p:sp>
          <p:nvSpPr>
            <p:cNvPr name="Freeform 3" id="3"/>
            <p:cNvSpPr/>
            <p:nvPr/>
          </p:nvSpPr>
          <p:spPr>
            <a:xfrm flipH="false" flipV="false" rot="0">
              <a:off x="14093" y="0"/>
              <a:ext cx="840426" cy="367757"/>
            </a:xfrm>
            <a:custGeom>
              <a:avLst/>
              <a:gdLst/>
              <a:ahLst/>
              <a:cxnLst/>
              <a:rect r="r" b="b" t="t" l="l"/>
              <a:pathLst>
                <a:path h="367757" w="840426">
                  <a:moveTo>
                    <a:pt x="223477" y="0"/>
                  </a:moveTo>
                  <a:lnTo>
                    <a:pt x="820149" y="0"/>
                  </a:lnTo>
                  <a:cubicBezTo>
                    <a:pt x="827326" y="0"/>
                    <a:pt x="833967" y="3793"/>
                    <a:pt x="837614" y="9974"/>
                  </a:cubicBezTo>
                  <a:cubicBezTo>
                    <a:pt x="841260" y="16155"/>
                    <a:pt x="841368" y="23802"/>
                    <a:pt x="837897" y="30084"/>
                  </a:cubicBezTo>
                  <a:lnTo>
                    <a:pt x="667942" y="337673"/>
                  </a:lnTo>
                  <a:cubicBezTo>
                    <a:pt x="657686" y="356234"/>
                    <a:pt x="638155" y="367757"/>
                    <a:pt x="616949" y="367757"/>
                  </a:cubicBezTo>
                  <a:lnTo>
                    <a:pt x="20277" y="367757"/>
                  </a:lnTo>
                  <a:cubicBezTo>
                    <a:pt x="13101" y="367757"/>
                    <a:pt x="6459" y="363963"/>
                    <a:pt x="2813" y="357783"/>
                  </a:cubicBezTo>
                  <a:cubicBezTo>
                    <a:pt x="-833" y="351602"/>
                    <a:pt x="-941" y="343954"/>
                    <a:pt x="2529" y="337673"/>
                  </a:cubicBezTo>
                  <a:lnTo>
                    <a:pt x="172485" y="30084"/>
                  </a:lnTo>
                  <a:cubicBezTo>
                    <a:pt x="182740" y="11523"/>
                    <a:pt x="202271" y="0"/>
                    <a:pt x="223477" y="0"/>
                  </a:cubicBezTo>
                  <a:close/>
                </a:path>
              </a:pathLst>
            </a:custGeom>
            <a:gradFill rotWithShape="true">
              <a:gsLst>
                <a:gs pos="0">
                  <a:srgbClr val="000000">
                    <a:alpha val="100000"/>
                  </a:srgbClr>
                </a:gs>
                <a:gs pos="100000">
                  <a:srgbClr val="202020">
                    <a:alpha val="100000"/>
                  </a:srgbClr>
                </a:gs>
              </a:gsLst>
              <a:lin ang="5400000"/>
            </a:gradFill>
          </p:spPr>
        </p:sp>
        <p:sp>
          <p:nvSpPr>
            <p:cNvPr name="TextBox 4" id="4"/>
            <p:cNvSpPr txBox="true"/>
            <p:nvPr/>
          </p:nvSpPr>
          <p:spPr>
            <a:xfrm>
              <a:off x="101600" y="0"/>
              <a:ext cx="665413" cy="367757"/>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0514663" y="-685381"/>
            <a:ext cx="9553970" cy="2641014"/>
            <a:chOff x="0" y="0"/>
            <a:chExt cx="1246433" cy="344553"/>
          </a:xfrm>
        </p:grpSpPr>
        <p:sp>
          <p:nvSpPr>
            <p:cNvPr name="Freeform 6" id="6"/>
            <p:cNvSpPr/>
            <p:nvPr/>
          </p:nvSpPr>
          <p:spPr>
            <a:xfrm flipH="false" flipV="false" rot="0">
              <a:off x="21196" y="0"/>
              <a:ext cx="1204042" cy="344553"/>
            </a:xfrm>
            <a:custGeom>
              <a:avLst/>
              <a:gdLst/>
              <a:ahLst/>
              <a:cxnLst/>
              <a:rect r="r" b="b" t="t" l="l"/>
              <a:pathLst>
                <a:path h="344553" w="1204042">
                  <a:moveTo>
                    <a:pt x="231434" y="0"/>
                  </a:moveTo>
                  <a:lnTo>
                    <a:pt x="1175807" y="0"/>
                  </a:lnTo>
                  <a:cubicBezTo>
                    <a:pt x="1185941" y="0"/>
                    <a:pt x="1195297" y="5431"/>
                    <a:pt x="1200324" y="14231"/>
                  </a:cubicBezTo>
                  <a:cubicBezTo>
                    <a:pt x="1205350" y="23030"/>
                    <a:pt x="1205275" y="33849"/>
                    <a:pt x="1200127" y="42578"/>
                  </a:cubicBezTo>
                  <a:lnTo>
                    <a:pt x="1047147" y="301975"/>
                  </a:lnTo>
                  <a:cubicBezTo>
                    <a:pt x="1031587" y="328360"/>
                    <a:pt x="1003238" y="344553"/>
                    <a:pt x="972607" y="344553"/>
                  </a:cubicBezTo>
                  <a:lnTo>
                    <a:pt x="28234" y="344553"/>
                  </a:lnTo>
                  <a:cubicBezTo>
                    <a:pt x="18101" y="344553"/>
                    <a:pt x="8744" y="339122"/>
                    <a:pt x="3717" y="330322"/>
                  </a:cubicBezTo>
                  <a:cubicBezTo>
                    <a:pt x="-1309" y="321523"/>
                    <a:pt x="-1234" y="310704"/>
                    <a:pt x="3914" y="301975"/>
                  </a:cubicBezTo>
                  <a:lnTo>
                    <a:pt x="156894" y="42578"/>
                  </a:lnTo>
                  <a:cubicBezTo>
                    <a:pt x="172454" y="16193"/>
                    <a:pt x="200803" y="0"/>
                    <a:pt x="231434" y="0"/>
                  </a:cubicBezTo>
                  <a:close/>
                </a:path>
              </a:pathLst>
            </a:custGeom>
            <a:gradFill rotWithShape="true">
              <a:gsLst>
                <a:gs pos="0">
                  <a:srgbClr val="FDB713">
                    <a:alpha val="100000"/>
                  </a:srgbClr>
                </a:gs>
                <a:gs pos="100000">
                  <a:srgbClr val="12568D">
                    <a:alpha val="100000"/>
                  </a:srgbClr>
                </a:gs>
              </a:gsLst>
              <a:lin ang="0"/>
            </a:gradFill>
          </p:spPr>
        </p:sp>
        <p:sp>
          <p:nvSpPr>
            <p:cNvPr name="TextBox 7" id="7"/>
            <p:cNvSpPr txBox="true"/>
            <p:nvPr/>
          </p:nvSpPr>
          <p:spPr>
            <a:xfrm>
              <a:off x="101600" y="0"/>
              <a:ext cx="1043233" cy="344553"/>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9144000" y="1028700"/>
            <a:ext cx="12085326" cy="10385827"/>
            <a:chOff x="0" y="0"/>
            <a:chExt cx="812800" cy="698500"/>
          </a:xfrm>
        </p:grpSpPr>
        <p:sp>
          <p:nvSpPr>
            <p:cNvPr name="Freeform 9" id="9"/>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27657" t="0" r="-27657" b="0"/>
              </a:stretch>
            </a:blipFill>
          </p:spPr>
        </p:sp>
      </p:grpSp>
      <p:sp>
        <p:nvSpPr>
          <p:cNvPr name="TextBox 10" id="10"/>
          <p:cNvSpPr txBox="true"/>
          <p:nvPr/>
        </p:nvSpPr>
        <p:spPr>
          <a:xfrm rot="0">
            <a:off x="1028700" y="1009650"/>
            <a:ext cx="8322238" cy="2457486"/>
          </a:xfrm>
          <a:prstGeom prst="rect">
            <a:avLst/>
          </a:prstGeom>
        </p:spPr>
        <p:txBody>
          <a:bodyPr anchor="t" rtlCol="false" tIns="0" lIns="0" bIns="0" rIns="0">
            <a:spAutoFit/>
          </a:bodyPr>
          <a:lstStyle/>
          <a:p>
            <a:pPr algn="l">
              <a:lnSpc>
                <a:spcPts val="9600"/>
              </a:lnSpc>
            </a:pPr>
            <a:r>
              <a:rPr lang="en-US" sz="8000">
                <a:solidFill>
                  <a:srgbClr val="211B20"/>
                </a:solidFill>
                <a:latin typeface="Norwester"/>
                <a:ea typeface="Norwester"/>
                <a:cs typeface="Norwester"/>
                <a:sym typeface="Norwester"/>
              </a:rPr>
              <a:t>ANALISIS KESTABILAN SISTEM</a:t>
            </a:r>
          </a:p>
        </p:txBody>
      </p:sp>
      <p:sp>
        <p:nvSpPr>
          <p:cNvPr name="TextBox 11" id="11"/>
          <p:cNvSpPr txBox="true"/>
          <p:nvPr/>
        </p:nvSpPr>
        <p:spPr>
          <a:xfrm rot="0">
            <a:off x="1028700" y="4186773"/>
            <a:ext cx="6355905" cy="2172845"/>
          </a:xfrm>
          <a:prstGeom prst="rect">
            <a:avLst/>
          </a:prstGeom>
        </p:spPr>
        <p:txBody>
          <a:bodyPr anchor="t" rtlCol="false" tIns="0" lIns="0" bIns="0" rIns="0">
            <a:spAutoFit/>
          </a:bodyPr>
          <a:lstStyle/>
          <a:p>
            <a:pPr algn="l">
              <a:lnSpc>
                <a:spcPts val="3448"/>
              </a:lnSpc>
            </a:pPr>
            <a:r>
              <a:rPr lang="en-US" sz="2463">
                <a:solidFill>
                  <a:srgbClr val="545454"/>
                </a:solidFill>
                <a:latin typeface="Inter"/>
                <a:ea typeface="Inter"/>
                <a:cs typeface="Inter"/>
                <a:sym typeface="Inter"/>
              </a:rPr>
              <a:t>Kesalahan pembacaan sensor dapat berdampak serius pada keselamatan dan efisiensi proses.</a:t>
            </a:r>
          </a:p>
          <a:p>
            <a:pPr algn="l">
              <a:lnSpc>
                <a:spcPts val="3448"/>
              </a:lnSpc>
            </a:pPr>
          </a:p>
          <a:p>
            <a:pPr algn="l">
              <a:lnSpc>
                <a:spcPts val="3448"/>
              </a:lnSpc>
            </a:pPr>
          </a:p>
        </p:txBody>
      </p:sp>
      <p:sp>
        <p:nvSpPr>
          <p:cNvPr name="TextBox 12" id="12"/>
          <p:cNvSpPr txBox="true"/>
          <p:nvPr/>
        </p:nvSpPr>
        <p:spPr>
          <a:xfrm rot="0">
            <a:off x="1028700" y="5891656"/>
            <a:ext cx="5513457" cy="3044148"/>
          </a:xfrm>
          <a:prstGeom prst="rect">
            <a:avLst/>
          </a:prstGeom>
        </p:spPr>
        <p:txBody>
          <a:bodyPr anchor="t" rtlCol="false" tIns="0" lIns="0" bIns="0" rIns="0">
            <a:spAutoFit/>
          </a:bodyPr>
          <a:lstStyle/>
          <a:p>
            <a:pPr algn="l" marL="531766" indent="-265883" lvl="1">
              <a:lnSpc>
                <a:spcPts val="3448"/>
              </a:lnSpc>
              <a:buFont typeface="Arial"/>
              <a:buChar char="•"/>
            </a:pPr>
            <a:r>
              <a:rPr lang="en-US" sz="2463">
                <a:solidFill>
                  <a:srgbClr val="545454"/>
                </a:solidFill>
                <a:latin typeface="Inter"/>
                <a:ea typeface="Inter"/>
                <a:cs typeface="Inter"/>
                <a:sym typeface="Inter"/>
              </a:rPr>
              <a:t>Error level → risiko overflow</a:t>
            </a:r>
          </a:p>
          <a:p>
            <a:pPr algn="l" marL="531766" indent="-265883" lvl="1">
              <a:lnSpc>
                <a:spcPts val="3448"/>
              </a:lnSpc>
              <a:buFont typeface="Arial"/>
              <a:buChar char="•"/>
            </a:pPr>
            <a:r>
              <a:rPr lang="en-US" sz="2463">
                <a:solidFill>
                  <a:srgbClr val="545454"/>
                </a:solidFill>
                <a:latin typeface="Inter"/>
                <a:ea typeface="Inter"/>
                <a:cs typeface="Inter"/>
                <a:sym typeface="Inter"/>
              </a:rPr>
              <a:t>Error suhu → risiko overheating</a:t>
            </a:r>
          </a:p>
          <a:p>
            <a:pPr algn="l" marL="531766" indent="-265883" lvl="1">
              <a:lnSpc>
                <a:spcPts val="3448"/>
              </a:lnSpc>
              <a:buFont typeface="Arial"/>
              <a:buChar char="•"/>
            </a:pPr>
            <a:r>
              <a:rPr lang="en-US" sz="2463">
                <a:solidFill>
                  <a:srgbClr val="545454"/>
                </a:solidFill>
                <a:latin typeface="Inter"/>
                <a:ea typeface="Inter"/>
                <a:cs typeface="Inter"/>
                <a:sym typeface="Inter"/>
              </a:rPr>
              <a:t>Error tekanan → valve membuka tanpa perlu</a:t>
            </a:r>
          </a:p>
          <a:p>
            <a:pPr algn="l" marL="531766" indent="-265883" lvl="1">
              <a:lnSpc>
                <a:spcPts val="3448"/>
              </a:lnSpc>
              <a:buFont typeface="Arial"/>
              <a:buChar char="•"/>
            </a:pPr>
            <a:r>
              <a:rPr lang="en-US" sz="2463">
                <a:solidFill>
                  <a:srgbClr val="545454"/>
                </a:solidFill>
                <a:latin typeface="Inter"/>
                <a:ea typeface="Inter"/>
                <a:cs typeface="Inter"/>
                <a:sym typeface="Inter"/>
              </a:rPr>
              <a:t>Mitigasi: redundant sensor &amp; filtering</a:t>
            </a:r>
          </a:p>
          <a:p>
            <a:pPr algn="l">
              <a:lnSpc>
                <a:spcPts val="3448"/>
              </a:lnSpc>
            </a:pPr>
          </a:p>
        </p:txBody>
      </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32198" y="-2026876"/>
            <a:ext cx="7373167" cy="3406944"/>
            <a:chOff x="0" y="0"/>
            <a:chExt cx="812800" cy="375573"/>
          </a:xfrm>
        </p:grpSpPr>
        <p:sp>
          <p:nvSpPr>
            <p:cNvPr name="Freeform 3" id="3"/>
            <p:cNvSpPr/>
            <p:nvPr/>
          </p:nvSpPr>
          <p:spPr>
            <a:xfrm flipH="false" flipV="false" rot="0">
              <a:off x="12728" y="0"/>
              <a:ext cx="787344" cy="375573"/>
            </a:xfrm>
            <a:custGeom>
              <a:avLst/>
              <a:gdLst/>
              <a:ahLst/>
              <a:cxnLst/>
              <a:rect r="r" b="b" t="t" l="l"/>
              <a:pathLst>
                <a:path h="375573" w="787344">
                  <a:moveTo>
                    <a:pt x="565372" y="0"/>
                  </a:moveTo>
                  <a:lnTo>
                    <a:pt x="18772" y="0"/>
                  </a:lnTo>
                  <a:cubicBezTo>
                    <a:pt x="12158" y="0"/>
                    <a:pt x="6032" y="3481"/>
                    <a:pt x="2646" y="9162"/>
                  </a:cubicBezTo>
                  <a:cubicBezTo>
                    <a:pt x="-740" y="14844"/>
                    <a:pt x="-886" y="21888"/>
                    <a:pt x="2262" y="27705"/>
                  </a:cubicBezTo>
                  <a:lnTo>
                    <a:pt x="175482" y="347868"/>
                  </a:lnTo>
                  <a:cubicBezTo>
                    <a:pt x="184718" y="364937"/>
                    <a:pt x="202565" y="375573"/>
                    <a:pt x="221972" y="375573"/>
                  </a:cubicBezTo>
                  <a:lnTo>
                    <a:pt x="768572" y="375573"/>
                  </a:lnTo>
                  <a:cubicBezTo>
                    <a:pt x="775186" y="375573"/>
                    <a:pt x="781312" y="372093"/>
                    <a:pt x="784698" y="366411"/>
                  </a:cubicBezTo>
                  <a:cubicBezTo>
                    <a:pt x="788083" y="360729"/>
                    <a:pt x="788230" y="353685"/>
                    <a:pt x="785082" y="347868"/>
                  </a:cubicBezTo>
                  <a:lnTo>
                    <a:pt x="611862" y="27705"/>
                  </a:lnTo>
                  <a:cubicBezTo>
                    <a:pt x="602626" y="10636"/>
                    <a:pt x="584779" y="0"/>
                    <a:pt x="565372" y="0"/>
                  </a:cubicBez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09600" cy="375573"/>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7037291" y="9143827"/>
            <a:ext cx="539268" cy="530539"/>
            <a:chOff x="0" y="0"/>
            <a:chExt cx="142029" cy="139730"/>
          </a:xfrm>
        </p:grpSpPr>
        <p:sp>
          <p:nvSpPr>
            <p:cNvPr name="Freeform 6" id="6"/>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7" id="7"/>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307141" y="205469"/>
            <a:ext cx="10548789" cy="8429341"/>
          </a:xfrm>
          <a:custGeom>
            <a:avLst/>
            <a:gdLst/>
            <a:ahLst/>
            <a:cxnLst/>
            <a:rect r="r" b="b" t="t" l="l"/>
            <a:pathLst>
              <a:path h="8429341" w="10548789">
                <a:moveTo>
                  <a:pt x="0" y="0"/>
                </a:moveTo>
                <a:lnTo>
                  <a:pt x="10548789" y="0"/>
                </a:lnTo>
                <a:lnTo>
                  <a:pt x="10548789" y="8429341"/>
                </a:lnTo>
                <a:lnTo>
                  <a:pt x="0" y="8429341"/>
                </a:lnTo>
                <a:lnTo>
                  <a:pt x="0" y="0"/>
                </a:lnTo>
                <a:close/>
              </a:path>
            </a:pathLst>
          </a:custGeom>
          <a:blipFill>
            <a:blip r:embed="rId2"/>
            <a:stretch>
              <a:fillRect l="-7799" t="0" r="-7799" b="0"/>
            </a:stretch>
          </a:blipFill>
        </p:spPr>
      </p:sp>
      <p:sp>
        <p:nvSpPr>
          <p:cNvPr name="TextBox 9" id="9"/>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06</a:t>
            </a:r>
          </a:p>
        </p:txBody>
      </p:sp>
      <p:sp>
        <p:nvSpPr>
          <p:cNvPr name="TextBox 10" id="10"/>
          <p:cNvSpPr txBox="true"/>
          <p:nvPr/>
        </p:nvSpPr>
        <p:spPr>
          <a:xfrm rot="0">
            <a:off x="10481559" y="1605522"/>
            <a:ext cx="9001083" cy="3312524"/>
          </a:xfrm>
          <a:prstGeom prst="rect">
            <a:avLst/>
          </a:prstGeom>
        </p:spPr>
        <p:txBody>
          <a:bodyPr anchor="t" rtlCol="false" tIns="0" lIns="0" bIns="0" rIns="0">
            <a:spAutoFit/>
          </a:bodyPr>
          <a:lstStyle/>
          <a:p>
            <a:pPr algn="l">
              <a:lnSpc>
                <a:spcPts val="8694"/>
              </a:lnSpc>
            </a:pPr>
            <a:r>
              <a:rPr lang="en-US" sz="7245">
                <a:solidFill>
                  <a:srgbClr val="211B20"/>
                </a:solidFill>
                <a:latin typeface="Norwester"/>
                <a:ea typeface="Norwester"/>
                <a:cs typeface="Norwester"/>
                <a:sym typeface="Norwester"/>
              </a:rPr>
              <a:t>P&amp;ID (PIPING AND INSTRUMENTATION DIAGRAM)</a:t>
            </a:r>
          </a:p>
        </p:txBody>
      </p:sp>
      <p:sp>
        <p:nvSpPr>
          <p:cNvPr name="TextBox 11" id="11"/>
          <p:cNvSpPr txBox="true"/>
          <p:nvPr/>
        </p:nvSpPr>
        <p:spPr>
          <a:xfrm rot="0">
            <a:off x="9127727" y="5095875"/>
            <a:ext cx="9160273" cy="4945500"/>
          </a:xfrm>
          <a:prstGeom prst="rect">
            <a:avLst/>
          </a:prstGeom>
        </p:spPr>
        <p:txBody>
          <a:bodyPr anchor="t" rtlCol="false" tIns="0" lIns="0" bIns="0" rIns="0">
            <a:spAutoFit/>
          </a:bodyPr>
          <a:lstStyle/>
          <a:p>
            <a:pPr algn="just">
              <a:lnSpc>
                <a:spcPts val="3038"/>
              </a:lnSpc>
            </a:pPr>
            <a:r>
              <a:rPr lang="en-US" sz="2170">
                <a:solidFill>
                  <a:srgbClr val="545454"/>
                </a:solidFill>
                <a:latin typeface="Inter"/>
                <a:ea typeface="Inter"/>
                <a:cs typeface="Inter"/>
                <a:sym typeface="Inter"/>
              </a:rPr>
              <a:t>Diagram P&amp;ID merupakan dokumen teknis yang menggambarkan hubungan antara pipa, peralatan proses, dan instrumentasi yang digunakan untuk pengendalian. Sistem ini menunjukkan letak sensor, jenis transmitter, dan arah aliran fluida di dalam proses. P&amp;ID juga memuat simbol standar ISA sehingga mudah dibaca secara industri. Diagram ini menjadi acuan penting untuk operasi dan troubleshooting.</a:t>
            </a:r>
          </a:p>
          <a:p>
            <a:pPr algn="l">
              <a:lnSpc>
                <a:spcPts val="3038"/>
              </a:lnSpc>
            </a:pPr>
          </a:p>
          <a:p>
            <a:pPr algn="l">
              <a:lnSpc>
                <a:spcPts val="3038"/>
              </a:lnSpc>
            </a:pPr>
            <a:r>
              <a:rPr lang="en-US" sz="2170">
                <a:solidFill>
                  <a:srgbClr val="545454"/>
                </a:solidFill>
                <a:latin typeface="Inter"/>
                <a:ea typeface="Inter"/>
                <a:cs typeface="Inter"/>
                <a:sym typeface="Inter"/>
              </a:rPr>
              <a:t>P</a:t>
            </a:r>
            <a:r>
              <a:rPr lang="en-US" sz="2170">
                <a:solidFill>
                  <a:srgbClr val="545454"/>
                </a:solidFill>
                <a:latin typeface="Inter"/>
                <a:ea typeface="Inter"/>
                <a:cs typeface="Inter"/>
                <a:sym typeface="Inter"/>
              </a:rPr>
              <a:t>oin-Poin:</a:t>
            </a:r>
          </a:p>
          <a:p>
            <a:pPr algn="l" marL="468556" indent="-234278" lvl="1">
              <a:lnSpc>
                <a:spcPts val="3038"/>
              </a:lnSpc>
              <a:buFont typeface="Arial"/>
              <a:buChar char="•"/>
            </a:pPr>
            <a:r>
              <a:rPr lang="en-US" sz="2170">
                <a:solidFill>
                  <a:srgbClr val="545454"/>
                </a:solidFill>
                <a:latin typeface="Inter"/>
                <a:ea typeface="Inter"/>
                <a:cs typeface="Inter"/>
                <a:sym typeface="Inter"/>
              </a:rPr>
              <a:t>Menampilkan transmitter: TT-101, LT-102, PT-103.</a:t>
            </a:r>
          </a:p>
          <a:p>
            <a:pPr algn="l" marL="468556" indent="-234278" lvl="1">
              <a:lnSpc>
                <a:spcPts val="3038"/>
              </a:lnSpc>
              <a:buFont typeface="Arial"/>
              <a:buChar char="•"/>
            </a:pPr>
            <a:r>
              <a:rPr lang="en-US" sz="2170">
                <a:solidFill>
                  <a:srgbClr val="545454"/>
                </a:solidFill>
                <a:latin typeface="Inter"/>
                <a:ea typeface="Inter"/>
                <a:cs typeface="Inter"/>
                <a:sym typeface="Inter"/>
              </a:rPr>
              <a:t>Menggambarkan alur proses dan koneksi instrument.</a:t>
            </a:r>
          </a:p>
          <a:p>
            <a:pPr algn="l" marL="468556" indent="-234278" lvl="1">
              <a:lnSpc>
                <a:spcPts val="3038"/>
              </a:lnSpc>
              <a:buFont typeface="Arial"/>
              <a:buChar char="•"/>
            </a:pPr>
            <a:r>
              <a:rPr lang="en-US" sz="2170">
                <a:solidFill>
                  <a:srgbClr val="545454"/>
                </a:solidFill>
                <a:latin typeface="Inter"/>
                <a:ea typeface="Inter"/>
                <a:cs typeface="Inter"/>
                <a:sym typeface="Inter"/>
              </a:rPr>
              <a:t>Menggunakan simbol standar ISA.</a:t>
            </a:r>
          </a:p>
          <a:p>
            <a:pPr algn="l" marL="468556" indent="-234278" lvl="1">
              <a:lnSpc>
                <a:spcPts val="3038"/>
              </a:lnSpc>
              <a:buFont typeface="Arial"/>
              <a:buChar char="•"/>
            </a:pPr>
            <a:r>
              <a:rPr lang="en-US" sz="2170">
                <a:solidFill>
                  <a:srgbClr val="545454"/>
                </a:solidFill>
                <a:latin typeface="Inter"/>
                <a:ea typeface="Inter"/>
                <a:cs typeface="Inter"/>
                <a:sym typeface="Inter"/>
              </a:rPr>
              <a:t>Menjadi dokumen referensi utama sistem.</a:t>
            </a:r>
          </a:p>
          <a:p>
            <a:pPr algn="l">
              <a:lnSpc>
                <a:spcPts val="3038"/>
              </a:lnSpc>
            </a:pP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664486" y="6065566"/>
            <a:ext cx="11473511" cy="2629329"/>
            <a:chOff x="0" y="0"/>
            <a:chExt cx="3021830" cy="692498"/>
          </a:xfrm>
        </p:grpSpPr>
        <p:sp>
          <p:nvSpPr>
            <p:cNvPr name="Freeform 3" id="3"/>
            <p:cNvSpPr/>
            <p:nvPr/>
          </p:nvSpPr>
          <p:spPr>
            <a:xfrm flipH="false" flipV="false" rot="0">
              <a:off x="0" y="0"/>
              <a:ext cx="3021830" cy="692498"/>
            </a:xfrm>
            <a:custGeom>
              <a:avLst/>
              <a:gdLst/>
              <a:ahLst/>
              <a:cxnLst/>
              <a:rect r="r" b="b" t="t" l="l"/>
              <a:pathLst>
                <a:path h="692498" w="3021830">
                  <a:moveTo>
                    <a:pt x="24966" y="0"/>
                  </a:moveTo>
                  <a:lnTo>
                    <a:pt x="2996864" y="0"/>
                  </a:lnTo>
                  <a:cubicBezTo>
                    <a:pt x="3003485" y="0"/>
                    <a:pt x="3009835" y="2630"/>
                    <a:pt x="3014518" y="7312"/>
                  </a:cubicBezTo>
                  <a:cubicBezTo>
                    <a:pt x="3019200" y="11995"/>
                    <a:pt x="3021830" y="18345"/>
                    <a:pt x="3021830" y="24966"/>
                  </a:cubicBezTo>
                  <a:lnTo>
                    <a:pt x="3021830" y="667532"/>
                  </a:lnTo>
                  <a:cubicBezTo>
                    <a:pt x="3021830" y="674153"/>
                    <a:pt x="3019200" y="680504"/>
                    <a:pt x="3014518" y="685186"/>
                  </a:cubicBezTo>
                  <a:cubicBezTo>
                    <a:pt x="3009835" y="689868"/>
                    <a:pt x="3003485" y="692498"/>
                    <a:pt x="2996864" y="692498"/>
                  </a:cubicBezTo>
                  <a:lnTo>
                    <a:pt x="24966" y="692498"/>
                  </a:lnTo>
                  <a:cubicBezTo>
                    <a:pt x="18345" y="692498"/>
                    <a:pt x="11995" y="689868"/>
                    <a:pt x="7312" y="685186"/>
                  </a:cubicBezTo>
                  <a:cubicBezTo>
                    <a:pt x="2630" y="680504"/>
                    <a:pt x="0" y="674153"/>
                    <a:pt x="0" y="667532"/>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name="TextBox 4" id="4"/>
            <p:cNvSpPr txBox="true"/>
            <p:nvPr/>
          </p:nvSpPr>
          <p:spPr>
            <a:xfrm>
              <a:off x="0" y="0"/>
              <a:ext cx="3021830" cy="692498"/>
            </a:xfrm>
            <a:prstGeom prst="rect">
              <a:avLst/>
            </a:prstGeom>
          </p:spPr>
          <p:txBody>
            <a:bodyPr anchor="ctr" rtlCol="false" tIns="50800" lIns="50800" bIns="50800" rIns="50800"/>
            <a:lstStyle/>
            <a:p>
              <a:pPr algn="ctr">
                <a:lnSpc>
                  <a:spcPts val="2639"/>
                </a:lnSpc>
              </a:pPr>
            </a:p>
          </p:txBody>
        </p:sp>
      </p:grpSp>
      <p:sp>
        <p:nvSpPr>
          <p:cNvPr name="TextBox 5" id="5"/>
          <p:cNvSpPr txBox="true"/>
          <p:nvPr/>
        </p:nvSpPr>
        <p:spPr>
          <a:xfrm rot="0">
            <a:off x="2234188" y="6229062"/>
            <a:ext cx="10640625" cy="1859620"/>
          </a:xfrm>
          <a:prstGeom prst="rect">
            <a:avLst/>
          </a:prstGeom>
        </p:spPr>
        <p:txBody>
          <a:bodyPr anchor="t" rtlCol="false" tIns="0" lIns="0" bIns="0" rIns="0">
            <a:spAutoFit/>
          </a:bodyPr>
          <a:lstStyle/>
          <a:p>
            <a:pPr algn="l">
              <a:lnSpc>
                <a:spcPts val="14642"/>
              </a:lnSpc>
            </a:pPr>
            <a:r>
              <a:rPr lang="en-US" sz="12202">
                <a:solidFill>
                  <a:srgbClr val="FFFFFF"/>
                </a:solidFill>
                <a:latin typeface="Norwester"/>
                <a:ea typeface="Norwester"/>
                <a:cs typeface="Norwester"/>
                <a:sym typeface="Norwester"/>
              </a:rPr>
              <a:t>SEKIAN</a:t>
            </a:r>
          </a:p>
        </p:txBody>
      </p:sp>
      <p:grpSp>
        <p:nvGrpSpPr>
          <p:cNvPr name="Group 6" id="6"/>
          <p:cNvGrpSpPr/>
          <p:nvPr/>
        </p:nvGrpSpPr>
        <p:grpSpPr>
          <a:xfrm rot="0">
            <a:off x="1664486" y="8315152"/>
            <a:ext cx="11473511" cy="759486"/>
            <a:chOff x="0" y="0"/>
            <a:chExt cx="3021830" cy="200029"/>
          </a:xfrm>
        </p:grpSpPr>
        <p:sp>
          <p:nvSpPr>
            <p:cNvPr name="Freeform 7" id="7"/>
            <p:cNvSpPr/>
            <p:nvPr/>
          </p:nvSpPr>
          <p:spPr>
            <a:xfrm flipH="false" flipV="false" rot="0">
              <a:off x="0" y="0"/>
              <a:ext cx="3021830" cy="200029"/>
            </a:xfrm>
            <a:custGeom>
              <a:avLst/>
              <a:gdLst/>
              <a:ahLst/>
              <a:cxnLst/>
              <a:rect r="r" b="b" t="t" l="l"/>
              <a:pathLst>
                <a:path h="200029" w="3021830">
                  <a:moveTo>
                    <a:pt x="11471" y="0"/>
                  </a:moveTo>
                  <a:lnTo>
                    <a:pt x="3010359" y="0"/>
                  </a:lnTo>
                  <a:cubicBezTo>
                    <a:pt x="3016694" y="0"/>
                    <a:pt x="3021830" y="5136"/>
                    <a:pt x="3021830" y="11471"/>
                  </a:cubicBezTo>
                  <a:lnTo>
                    <a:pt x="3021830" y="188558"/>
                  </a:lnTo>
                  <a:cubicBezTo>
                    <a:pt x="3021830" y="194893"/>
                    <a:pt x="3016694" y="200029"/>
                    <a:pt x="3010359" y="200029"/>
                  </a:cubicBezTo>
                  <a:lnTo>
                    <a:pt x="11471" y="200029"/>
                  </a:lnTo>
                  <a:cubicBezTo>
                    <a:pt x="5136" y="200029"/>
                    <a:pt x="0" y="194893"/>
                    <a:pt x="0" y="188558"/>
                  </a:cubicBezTo>
                  <a:lnTo>
                    <a:pt x="0" y="11471"/>
                  </a:lnTo>
                  <a:cubicBezTo>
                    <a:pt x="0" y="5136"/>
                    <a:pt x="5136" y="0"/>
                    <a:pt x="11471" y="0"/>
                  </a:cubicBezTo>
                  <a:close/>
                </a:path>
              </a:pathLst>
            </a:custGeom>
            <a:gradFill rotWithShape="true">
              <a:gsLst>
                <a:gs pos="0">
                  <a:srgbClr val="FDB713">
                    <a:alpha val="100000"/>
                  </a:srgbClr>
                </a:gs>
                <a:gs pos="100000">
                  <a:srgbClr val="12568D">
                    <a:alpha val="100000"/>
                  </a:srgbClr>
                </a:gs>
              </a:gsLst>
              <a:lin ang="0"/>
            </a:gradFill>
          </p:spPr>
        </p:sp>
        <p:sp>
          <p:nvSpPr>
            <p:cNvPr name="TextBox 8" id="8"/>
            <p:cNvSpPr txBox="true"/>
            <p:nvPr/>
          </p:nvSpPr>
          <p:spPr>
            <a:xfrm>
              <a:off x="0" y="0"/>
              <a:ext cx="3021830" cy="200029"/>
            </a:xfrm>
            <a:prstGeom prst="rect">
              <a:avLst/>
            </a:prstGeom>
          </p:spPr>
          <p:txBody>
            <a:bodyPr anchor="ctr" rtlCol="false" tIns="50800" lIns="50800" bIns="50800" rIns="50800"/>
            <a:lstStyle/>
            <a:p>
              <a:pPr algn="ctr">
                <a:lnSpc>
                  <a:spcPts val="2639"/>
                </a:lnSpc>
              </a:pPr>
            </a:p>
          </p:txBody>
        </p:sp>
      </p:grpSp>
      <p:grpSp>
        <p:nvGrpSpPr>
          <p:cNvPr name="Group 9" id="9"/>
          <p:cNvGrpSpPr/>
          <p:nvPr/>
        </p:nvGrpSpPr>
        <p:grpSpPr>
          <a:xfrm rot="0">
            <a:off x="-1449641" y="-1455942"/>
            <a:ext cx="8212780" cy="3330283"/>
            <a:chOff x="0" y="0"/>
            <a:chExt cx="906921" cy="367757"/>
          </a:xfrm>
        </p:grpSpPr>
        <p:sp>
          <p:nvSpPr>
            <p:cNvPr name="Freeform 10" id="10"/>
            <p:cNvSpPr/>
            <p:nvPr/>
          </p:nvSpPr>
          <p:spPr>
            <a:xfrm flipH="false" flipV="false" rot="0">
              <a:off x="20873" y="0"/>
              <a:ext cx="865175" cy="367757"/>
            </a:xfrm>
            <a:custGeom>
              <a:avLst/>
              <a:gdLst/>
              <a:ahLst/>
              <a:cxnLst/>
              <a:rect r="r" b="b" t="t" l="l"/>
              <a:pathLst>
                <a:path h="367757" w="865175">
                  <a:moveTo>
                    <a:pt x="233231" y="0"/>
                  </a:moveTo>
                  <a:lnTo>
                    <a:pt x="835144" y="0"/>
                  </a:lnTo>
                  <a:cubicBezTo>
                    <a:pt x="845772" y="0"/>
                    <a:pt x="855609" y="5618"/>
                    <a:pt x="861009" y="14772"/>
                  </a:cubicBezTo>
                  <a:cubicBezTo>
                    <a:pt x="866410" y="23926"/>
                    <a:pt x="866570" y="35252"/>
                    <a:pt x="861429" y="44555"/>
                  </a:cubicBezTo>
                  <a:lnTo>
                    <a:pt x="707466" y="323201"/>
                  </a:lnTo>
                  <a:cubicBezTo>
                    <a:pt x="692277" y="350691"/>
                    <a:pt x="663351" y="367757"/>
                    <a:pt x="631944" y="367757"/>
                  </a:cubicBezTo>
                  <a:lnTo>
                    <a:pt x="30031" y="367757"/>
                  </a:lnTo>
                  <a:cubicBezTo>
                    <a:pt x="19403" y="367757"/>
                    <a:pt x="9566" y="362139"/>
                    <a:pt x="4166" y="352985"/>
                  </a:cubicBezTo>
                  <a:cubicBezTo>
                    <a:pt x="-1235" y="343831"/>
                    <a:pt x="-1395" y="332504"/>
                    <a:pt x="3745" y="323201"/>
                  </a:cubicBezTo>
                  <a:lnTo>
                    <a:pt x="157709" y="44555"/>
                  </a:lnTo>
                  <a:cubicBezTo>
                    <a:pt x="172898" y="17065"/>
                    <a:pt x="201824" y="0"/>
                    <a:pt x="233231" y="0"/>
                  </a:cubicBezTo>
                  <a:close/>
                </a:path>
              </a:pathLst>
            </a:custGeom>
            <a:gradFill rotWithShape="true">
              <a:gsLst>
                <a:gs pos="0">
                  <a:srgbClr val="000000">
                    <a:alpha val="100000"/>
                  </a:srgbClr>
                </a:gs>
                <a:gs pos="100000">
                  <a:srgbClr val="202020">
                    <a:alpha val="100000"/>
                  </a:srgbClr>
                </a:gs>
              </a:gsLst>
              <a:lin ang="5400000"/>
            </a:gradFill>
          </p:spPr>
        </p:sp>
        <p:sp>
          <p:nvSpPr>
            <p:cNvPr name="TextBox 11" id="11"/>
            <p:cNvSpPr txBox="true"/>
            <p:nvPr/>
          </p:nvSpPr>
          <p:spPr>
            <a:xfrm>
              <a:off x="101600" y="0"/>
              <a:ext cx="703721" cy="367757"/>
            </a:xfrm>
            <a:prstGeom prst="rect">
              <a:avLst/>
            </a:prstGeom>
          </p:spPr>
          <p:txBody>
            <a:bodyPr anchor="ctr" rtlCol="false" tIns="50800" lIns="50800" bIns="50800" rIns="50800"/>
            <a:lstStyle/>
            <a:p>
              <a:pPr algn="ctr">
                <a:lnSpc>
                  <a:spcPts val="2639"/>
                </a:lnSpc>
              </a:pPr>
            </a:p>
          </p:txBody>
        </p:sp>
      </p:grpSp>
      <p:sp>
        <p:nvSpPr>
          <p:cNvPr name="TextBox 12" id="12"/>
          <p:cNvSpPr txBox="true"/>
          <p:nvPr/>
        </p:nvSpPr>
        <p:spPr>
          <a:xfrm rot="0">
            <a:off x="2234188" y="8479235"/>
            <a:ext cx="6438983" cy="380964"/>
          </a:xfrm>
          <a:prstGeom prst="rect">
            <a:avLst/>
          </a:prstGeom>
        </p:spPr>
        <p:txBody>
          <a:bodyPr anchor="t" rtlCol="false" tIns="0" lIns="0" bIns="0" rIns="0">
            <a:spAutoFit/>
          </a:bodyPr>
          <a:lstStyle/>
          <a:p>
            <a:pPr algn="l">
              <a:lnSpc>
                <a:spcPts val="2952"/>
              </a:lnSpc>
            </a:pPr>
            <a:r>
              <a:rPr lang="en-US" sz="2460">
                <a:solidFill>
                  <a:srgbClr val="FFFFFF"/>
                </a:solidFill>
                <a:latin typeface="Inter"/>
                <a:ea typeface="Inter"/>
                <a:cs typeface="Inter"/>
                <a:sym typeface="Inter"/>
              </a:rPr>
              <a:t>WE WILL BE BACK IN A FEW TIME</a:t>
            </a:r>
          </a:p>
        </p:txBody>
      </p:sp>
      <p:sp>
        <p:nvSpPr>
          <p:cNvPr name="AutoShape 13" id="13"/>
          <p:cNvSpPr/>
          <p:nvPr/>
        </p:nvSpPr>
        <p:spPr>
          <a:xfrm>
            <a:off x="8286610" y="8694895"/>
            <a:ext cx="4372958" cy="0"/>
          </a:xfrm>
          <a:prstGeom prst="line">
            <a:avLst/>
          </a:prstGeom>
          <a:ln cap="flat" w="19050">
            <a:solidFill>
              <a:srgbClr val="FFFFFF"/>
            </a:solidFill>
            <a:prstDash val="solid"/>
            <a:headEnd type="none" len="sm" w="sm"/>
            <a:tailEnd type="none" len="sm" w="sm"/>
          </a:ln>
        </p:spPr>
      </p:sp>
      <p:grpSp>
        <p:nvGrpSpPr>
          <p:cNvPr name="Group 14" id="14"/>
          <p:cNvGrpSpPr/>
          <p:nvPr/>
        </p:nvGrpSpPr>
        <p:grpSpPr>
          <a:xfrm rot="0">
            <a:off x="17037291" y="9143827"/>
            <a:ext cx="539268" cy="530539"/>
            <a:chOff x="0" y="0"/>
            <a:chExt cx="142029" cy="139730"/>
          </a:xfrm>
        </p:grpSpPr>
        <p:sp>
          <p:nvSpPr>
            <p:cNvPr name="Freeform 15" id="15"/>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6" id="16"/>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7" id="17"/>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09</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5448947" y="3323265"/>
            <a:ext cx="7545017" cy="3521524"/>
            <a:chOff x="0" y="0"/>
            <a:chExt cx="1987165" cy="927480"/>
          </a:xfrm>
        </p:grpSpPr>
        <p:sp>
          <p:nvSpPr>
            <p:cNvPr name="Freeform 3" id="3"/>
            <p:cNvSpPr/>
            <p:nvPr/>
          </p:nvSpPr>
          <p:spPr>
            <a:xfrm flipH="false" flipV="false" rot="0">
              <a:off x="0" y="0"/>
              <a:ext cx="1987165" cy="927480"/>
            </a:xfrm>
            <a:custGeom>
              <a:avLst/>
              <a:gdLst/>
              <a:ahLst/>
              <a:cxnLst/>
              <a:rect r="r" b="b" t="t" l="l"/>
              <a:pathLst>
                <a:path h="927480" w="1987165">
                  <a:moveTo>
                    <a:pt x="37966" y="0"/>
                  </a:moveTo>
                  <a:lnTo>
                    <a:pt x="1949199" y="0"/>
                  </a:lnTo>
                  <a:cubicBezTo>
                    <a:pt x="1959268" y="0"/>
                    <a:pt x="1968925" y="4000"/>
                    <a:pt x="1976045" y="11120"/>
                  </a:cubicBezTo>
                  <a:cubicBezTo>
                    <a:pt x="1983165" y="18240"/>
                    <a:pt x="1987165" y="27896"/>
                    <a:pt x="1987165" y="37966"/>
                  </a:cubicBezTo>
                  <a:lnTo>
                    <a:pt x="1987165" y="889514"/>
                  </a:lnTo>
                  <a:cubicBezTo>
                    <a:pt x="1987165" y="899583"/>
                    <a:pt x="1983165" y="909240"/>
                    <a:pt x="1976045" y="916360"/>
                  </a:cubicBezTo>
                  <a:cubicBezTo>
                    <a:pt x="1968925" y="923480"/>
                    <a:pt x="1959268" y="927480"/>
                    <a:pt x="1949199" y="927480"/>
                  </a:cubicBezTo>
                  <a:lnTo>
                    <a:pt x="37966" y="927480"/>
                  </a:lnTo>
                  <a:cubicBezTo>
                    <a:pt x="27896" y="927480"/>
                    <a:pt x="18240" y="923480"/>
                    <a:pt x="11120" y="916360"/>
                  </a:cubicBezTo>
                  <a:cubicBezTo>
                    <a:pt x="4000" y="909240"/>
                    <a:pt x="0" y="899583"/>
                    <a:pt x="0" y="889514"/>
                  </a:cubicBezTo>
                  <a:lnTo>
                    <a:pt x="0" y="37966"/>
                  </a:lnTo>
                  <a:cubicBezTo>
                    <a:pt x="0" y="27896"/>
                    <a:pt x="4000" y="18240"/>
                    <a:pt x="11120" y="11120"/>
                  </a:cubicBezTo>
                  <a:cubicBezTo>
                    <a:pt x="18240" y="4000"/>
                    <a:pt x="27896" y="0"/>
                    <a:pt x="37966" y="0"/>
                  </a:cubicBezTo>
                  <a:close/>
                </a:path>
              </a:pathLst>
            </a:custGeom>
            <a:solidFill>
              <a:srgbClr val="000000">
                <a:alpha val="45882"/>
              </a:srgbClr>
            </a:solidFill>
          </p:spPr>
        </p:sp>
        <p:sp>
          <p:nvSpPr>
            <p:cNvPr name="TextBox 4" id="4"/>
            <p:cNvSpPr txBox="true"/>
            <p:nvPr/>
          </p:nvSpPr>
          <p:spPr>
            <a:xfrm>
              <a:off x="0" y="0"/>
              <a:ext cx="1987165" cy="927480"/>
            </a:xfrm>
            <a:prstGeom prst="rect">
              <a:avLst/>
            </a:prstGeom>
          </p:spPr>
          <p:txBody>
            <a:bodyPr anchor="ctr" rtlCol="false" tIns="50800" lIns="50800" bIns="50800" rIns="50800"/>
            <a:lstStyle/>
            <a:p>
              <a:pPr algn="ctr">
                <a:lnSpc>
                  <a:spcPts val="2639"/>
                </a:lnSpc>
              </a:pPr>
            </a:p>
          </p:txBody>
        </p:sp>
      </p:grpSp>
      <p:sp>
        <p:nvSpPr>
          <p:cNvPr name="TextBox 5" id="5"/>
          <p:cNvSpPr txBox="true"/>
          <p:nvPr/>
        </p:nvSpPr>
        <p:spPr>
          <a:xfrm rot="0">
            <a:off x="5099856" y="3876114"/>
            <a:ext cx="8088289" cy="1238268"/>
          </a:xfrm>
          <a:prstGeom prst="rect">
            <a:avLst/>
          </a:prstGeom>
        </p:spPr>
        <p:txBody>
          <a:bodyPr anchor="t" rtlCol="false" tIns="0" lIns="0" bIns="0" rIns="0">
            <a:spAutoFit/>
          </a:bodyPr>
          <a:lstStyle/>
          <a:p>
            <a:pPr algn="ctr">
              <a:lnSpc>
                <a:spcPts val="9600"/>
              </a:lnSpc>
            </a:pPr>
            <a:r>
              <a:rPr lang="en-US" sz="8000">
                <a:solidFill>
                  <a:srgbClr val="FFFFFF"/>
                </a:solidFill>
                <a:latin typeface="Norwester"/>
                <a:ea typeface="Norwester"/>
                <a:cs typeface="Norwester"/>
                <a:sym typeface="Norwester"/>
              </a:rPr>
              <a:t>TERIMA KASIH</a:t>
            </a:r>
          </a:p>
        </p:txBody>
      </p:sp>
      <p:grpSp>
        <p:nvGrpSpPr>
          <p:cNvPr name="Group 6" id="6"/>
          <p:cNvGrpSpPr/>
          <p:nvPr/>
        </p:nvGrpSpPr>
        <p:grpSpPr>
          <a:xfrm rot="0">
            <a:off x="7318933" y="6465046"/>
            <a:ext cx="3561614" cy="759486"/>
            <a:chOff x="0" y="0"/>
            <a:chExt cx="938038" cy="200029"/>
          </a:xfrm>
        </p:grpSpPr>
        <p:sp>
          <p:nvSpPr>
            <p:cNvPr name="Freeform 7" id="7"/>
            <p:cNvSpPr/>
            <p:nvPr/>
          </p:nvSpPr>
          <p:spPr>
            <a:xfrm flipH="false" flipV="false" rot="0">
              <a:off x="0" y="0"/>
              <a:ext cx="938038" cy="200029"/>
            </a:xfrm>
            <a:custGeom>
              <a:avLst/>
              <a:gdLst/>
              <a:ahLst/>
              <a:cxnLst/>
              <a:rect r="r" b="b" t="t" l="l"/>
              <a:pathLst>
                <a:path h="200029" w="938038">
                  <a:moveTo>
                    <a:pt x="36953" y="0"/>
                  </a:moveTo>
                  <a:lnTo>
                    <a:pt x="901085" y="0"/>
                  </a:lnTo>
                  <a:cubicBezTo>
                    <a:pt x="921494" y="0"/>
                    <a:pt x="938038" y="16544"/>
                    <a:pt x="938038" y="36953"/>
                  </a:cubicBezTo>
                  <a:lnTo>
                    <a:pt x="938038" y="163076"/>
                  </a:lnTo>
                  <a:cubicBezTo>
                    <a:pt x="938038" y="183485"/>
                    <a:pt x="921494" y="200029"/>
                    <a:pt x="901085" y="200029"/>
                  </a:cubicBezTo>
                  <a:lnTo>
                    <a:pt x="36953" y="200029"/>
                  </a:lnTo>
                  <a:cubicBezTo>
                    <a:pt x="16544" y="200029"/>
                    <a:pt x="0" y="183485"/>
                    <a:pt x="0" y="163076"/>
                  </a:cubicBezTo>
                  <a:lnTo>
                    <a:pt x="0" y="36953"/>
                  </a:lnTo>
                  <a:cubicBezTo>
                    <a:pt x="0" y="16544"/>
                    <a:pt x="16544" y="0"/>
                    <a:pt x="36953" y="0"/>
                  </a:cubicBezTo>
                  <a:close/>
                </a:path>
              </a:pathLst>
            </a:custGeom>
            <a:gradFill rotWithShape="true">
              <a:gsLst>
                <a:gs pos="0">
                  <a:srgbClr val="FDB713">
                    <a:alpha val="100000"/>
                  </a:srgbClr>
                </a:gs>
                <a:gs pos="100000">
                  <a:srgbClr val="12568D">
                    <a:alpha val="100000"/>
                  </a:srgbClr>
                </a:gs>
              </a:gsLst>
              <a:lin ang="0"/>
            </a:gradFill>
          </p:spPr>
        </p:sp>
        <p:sp>
          <p:nvSpPr>
            <p:cNvPr name="TextBox 8" id="8"/>
            <p:cNvSpPr txBox="true"/>
            <p:nvPr/>
          </p:nvSpPr>
          <p:spPr>
            <a:xfrm>
              <a:off x="0" y="0"/>
              <a:ext cx="938038" cy="200029"/>
            </a:xfrm>
            <a:prstGeom prst="rect">
              <a:avLst/>
            </a:prstGeom>
          </p:spPr>
          <p:txBody>
            <a:bodyPr anchor="ctr" rtlCol="false" tIns="50800" lIns="50800" bIns="50800" rIns="50800"/>
            <a:lstStyle/>
            <a:p>
              <a:pPr algn="ctr">
                <a:lnSpc>
                  <a:spcPts val="2639"/>
                </a:lnSpc>
              </a:pPr>
            </a:p>
          </p:txBody>
        </p:sp>
      </p:grpSp>
      <p:sp>
        <p:nvSpPr>
          <p:cNvPr name="TextBox 9" id="9"/>
          <p:cNvSpPr txBox="true"/>
          <p:nvPr/>
        </p:nvSpPr>
        <p:spPr>
          <a:xfrm rot="0">
            <a:off x="7636208" y="6678101"/>
            <a:ext cx="2927064" cy="333375"/>
          </a:xfrm>
          <a:prstGeom prst="rect">
            <a:avLst/>
          </a:prstGeom>
        </p:spPr>
        <p:txBody>
          <a:bodyPr anchor="t" rtlCol="false" tIns="0" lIns="0" bIns="0" rIns="0">
            <a:spAutoFit/>
          </a:bodyPr>
          <a:lstStyle/>
          <a:p>
            <a:pPr algn="ctr">
              <a:lnSpc>
                <a:spcPts val="2639"/>
              </a:lnSpc>
            </a:pPr>
            <a:r>
              <a:rPr lang="en-US" sz="2199" b="true">
                <a:solidFill>
                  <a:srgbClr val="FFFFFF"/>
                </a:solidFill>
                <a:latin typeface="Inter Bold"/>
                <a:ea typeface="Inter Bold"/>
                <a:cs typeface="Inter Bold"/>
                <a:sym typeface="Inter Bold"/>
              </a:rPr>
              <a:t>@reallygreatsite</a:t>
            </a:r>
          </a:p>
        </p:txBody>
      </p:sp>
      <p:grpSp>
        <p:nvGrpSpPr>
          <p:cNvPr name="Group 10" id="10"/>
          <p:cNvGrpSpPr/>
          <p:nvPr/>
        </p:nvGrpSpPr>
        <p:grpSpPr>
          <a:xfrm rot="0">
            <a:off x="17037291" y="9143827"/>
            <a:ext cx="539268" cy="530539"/>
            <a:chOff x="0" y="0"/>
            <a:chExt cx="142029" cy="139730"/>
          </a:xfrm>
        </p:grpSpPr>
        <p:sp>
          <p:nvSpPr>
            <p:cNvPr name="Freeform 11" id="11"/>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2" id="12"/>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3" id="13"/>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52027"/>
            <a:ext cx="6770862" cy="2457486"/>
          </a:xfrm>
          <a:prstGeom prst="rect">
            <a:avLst/>
          </a:prstGeom>
        </p:spPr>
        <p:txBody>
          <a:bodyPr anchor="t" rtlCol="false" tIns="0" lIns="0" bIns="0" rIns="0">
            <a:spAutoFit/>
          </a:bodyPr>
          <a:lstStyle/>
          <a:p>
            <a:pPr algn="l">
              <a:lnSpc>
                <a:spcPts val="9600"/>
              </a:lnSpc>
            </a:pPr>
            <a:r>
              <a:rPr lang="en-US" sz="8000">
                <a:solidFill>
                  <a:srgbClr val="211B20"/>
                </a:solidFill>
                <a:latin typeface="Norwester"/>
                <a:ea typeface="Norwester"/>
                <a:cs typeface="Norwester"/>
                <a:sym typeface="Norwester"/>
              </a:rPr>
              <a:t>SISTEM INSTRUMENTASI?</a:t>
            </a:r>
          </a:p>
        </p:txBody>
      </p:sp>
      <p:sp>
        <p:nvSpPr>
          <p:cNvPr name="TextBox 17" id="17"/>
          <p:cNvSpPr txBox="true"/>
          <p:nvPr/>
        </p:nvSpPr>
        <p:spPr>
          <a:xfrm rot="0">
            <a:off x="552294" y="5095875"/>
            <a:ext cx="9160273" cy="2680198"/>
          </a:xfrm>
          <a:prstGeom prst="rect">
            <a:avLst/>
          </a:prstGeom>
        </p:spPr>
        <p:txBody>
          <a:bodyPr anchor="t" rtlCol="false" tIns="0" lIns="0" bIns="0" rIns="0">
            <a:spAutoFit/>
          </a:bodyPr>
          <a:lstStyle/>
          <a:p>
            <a:pPr algn="l">
              <a:lnSpc>
                <a:spcPts val="3038"/>
              </a:lnSpc>
            </a:pPr>
            <a:r>
              <a:rPr lang="en-US" sz="2170">
                <a:solidFill>
                  <a:srgbClr val="545454"/>
                </a:solidFill>
                <a:latin typeface="Inter"/>
                <a:ea typeface="Inter"/>
                <a:cs typeface="Inter"/>
                <a:sym typeface="Inter"/>
              </a:rPr>
              <a:t> Sistem instrumentasi merupakan gabungan perangkat yang digunakan untuk mengukur, memonitor, dan mengontrol variabel proses. Secara umum terdiri dari:</a:t>
            </a:r>
          </a:p>
          <a:p>
            <a:pPr algn="l" marL="468557" indent="-234278" lvl="1">
              <a:lnSpc>
                <a:spcPts val="3038"/>
              </a:lnSpc>
              <a:buFont typeface="Arial"/>
              <a:buChar char="•"/>
            </a:pPr>
            <a:r>
              <a:rPr lang="en-US" sz="2170">
                <a:solidFill>
                  <a:srgbClr val="545454"/>
                </a:solidFill>
                <a:latin typeface="Inter"/>
                <a:ea typeface="Inter"/>
                <a:cs typeface="Inter"/>
                <a:sym typeface="Inter"/>
              </a:rPr>
              <a:t>Sensor/Transduser (mengubah besaran fisik menjadi sinyal listrik)</a:t>
            </a:r>
          </a:p>
          <a:p>
            <a:pPr algn="l" marL="468557" indent="-234278" lvl="1">
              <a:lnSpc>
                <a:spcPts val="3038"/>
              </a:lnSpc>
              <a:buFont typeface="Arial"/>
              <a:buChar char="•"/>
            </a:pPr>
            <a:r>
              <a:rPr lang="en-US" sz="2170">
                <a:solidFill>
                  <a:srgbClr val="545454"/>
                </a:solidFill>
                <a:latin typeface="Inter"/>
                <a:ea typeface="Inter"/>
                <a:cs typeface="Inter"/>
                <a:sym typeface="Inter"/>
              </a:rPr>
              <a:t>Kontroler (mengambil keputusan)</a:t>
            </a:r>
          </a:p>
          <a:p>
            <a:pPr algn="l" marL="468557" indent="-234278" lvl="1">
              <a:lnSpc>
                <a:spcPts val="3038"/>
              </a:lnSpc>
              <a:buFont typeface="Arial"/>
              <a:buChar char="•"/>
            </a:pPr>
            <a:r>
              <a:rPr lang="en-US" sz="2170">
                <a:solidFill>
                  <a:srgbClr val="545454"/>
                </a:solidFill>
                <a:latin typeface="Inter"/>
                <a:ea typeface="Inter"/>
                <a:cs typeface="Inter"/>
                <a:sym typeface="Inter"/>
              </a:rPr>
              <a:t>Aktuator (melakukan aksi fisik)</a:t>
            </a:r>
          </a:p>
          <a:p>
            <a:pPr algn="l">
              <a:lnSpc>
                <a:spcPts val="3038"/>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61552"/>
            <a:ext cx="9463964" cy="1677295"/>
          </a:xfrm>
          <a:prstGeom prst="rect">
            <a:avLst/>
          </a:prstGeom>
        </p:spPr>
        <p:txBody>
          <a:bodyPr anchor="t" rtlCol="false" tIns="0" lIns="0" bIns="0" rIns="0">
            <a:spAutoFit/>
          </a:bodyPr>
          <a:lstStyle/>
          <a:p>
            <a:pPr algn="l">
              <a:lnSpc>
                <a:spcPts val="6565"/>
              </a:lnSpc>
            </a:pPr>
            <a:r>
              <a:rPr lang="en-US" sz="5471">
                <a:solidFill>
                  <a:srgbClr val="211B20"/>
                </a:solidFill>
                <a:latin typeface="Norwester"/>
                <a:ea typeface="Norwester"/>
                <a:cs typeface="Norwester"/>
                <a:sym typeface="Norwester"/>
              </a:rPr>
              <a:t>HUBUNGAN SENSOR, KONTROLER, AKTUATOR</a:t>
            </a:r>
          </a:p>
        </p:txBody>
      </p:sp>
      <p:sp>
        <p:nvSpPr>
          <p:cNvPr name="TextBox 17" id="17"/>
          <p:cNvSpPr txBox="true"/>
          <p:nvPr/>
        </p:nvSpPr>
        <p:spPr>
          <a:xfrm rot="0">
            <a:off x="290280" y="4543845"/>
            <a:ext cx="9527961" cy="4599981"/>
          </a:xfrm>
          <a:prstGeom prst="rect">
            <a:avLst/>
          </a:prstGeom>
        </p:spPr>
        <p:txBody>
          <a:bodyPr anchor="t" rtlCol="false" tIns="0" lIns="0" bIns="0" rIns="0">
            <a:spAutoFit/>
          </a:bodyPr>
          <a:lstStyle/>
          <a:p>
            <a:pPr algn="l">
              <a:lnSpc>
                <a:spcPts val="3038"/>
              </a:lnSpc>
            </a:pPr>
            <a:r>
              <a:rPr lang="en-US" sz="2170">
                <a:solidFill>
                  <a:srgbClr val="545454"/>
                </a:solidFill>
                <a:latin typeface="Inter"/>
                <a:ea typeface="Inter"/>
                <a:cs typeface="Inter"/>
                <a:sym typeface="Inter"/>
              </a:rPr>
              <a:t> Sebuah sistem instrumentasi bekerja berdasarkan alur komunikasi antara sensor, kontroler, dan aktuator.</a:t>
            </a:r>
          </a:p>
          <a:p>
            <a:pPr algn="l">
              <a:lnSpc>
                <a:spcPts val="3038"/>
              </a:lnSpc>
            </a:pPr>
            <a:r>
              <a:rPr lang="en-US" sz="2170">
                <a:solidFill>
                  <a:srgbClr val="545454"/>
                </a:solidFill>
                <a:latin typeface="Inter"/>
                <a:ea typeface="Inter"/>
                <a:cs typeface="Inter"/>
                <a:sym typeface="Inter"/>
              </a:rPr>
              <a:t>1.    Sensor berfungsi menangkap besaran fisik seperti suhu, tekanan, dan ketinggian cairan. Sensor mengubah besaran fisik tersebut menjadi sinyal listrik sehingga dapat diproses oleh kontroler.</a:t>
            </a:r>
          </a:p>
          <a:p>
            <a:pPr algn="l">
              <a:lnSpc>
                <a:spcPts val="3038"/>
              </a:lnSpc>
            </a:pPr>
            <a:r>
              <a:rPr lang="en-US" sz="2170">
                <a:solidFill>
                  <a:srgbClr val="545454"/>
                </a:solidFill>
                <a:latin typeface="Inter"/>
                <a:ea typeface="Inter"/>
                <a:cs typeface="Inter"/>
                <a:sym typeface="Inter"/>
              </a:rPr>
              <a:t>2.    Kontroler, dalam hal ini </a:t>
            </a:r>
            <a:r>
              <a:rPr lang="en-US" sz="2170">
                <a:solidFill>
                  <a:srgbClr val="545454"/>
                </a:solidFill>
                <a:latin typeface="Inter"/>
                <a:ea typeface="Inter"/>
                <a:cs typeface="Inter"/>
                <a:sym typeface="Inter"/>
              </a:rPr>
              <a:t>Arduino Uno, menganalisis sinyal sensor, membandingkannya dengan batas nilai (setpoint), lalu menghasilkan keputusan kontrol.</a:t>
            </a:r>
          </a:p>
          <a:p>
            <a:pPr algn="l">
              <a:lnSpc>
                <a:spcPts val="3038"/>
              </a:lnSpc>
            </a:pPr>
            <a:r>
              <a:rPr lang="en-US" sz="2170">
                <a:solidFill>
                  <a:srgbClr val="545454"/>
                </a:solidFill>
                <a:latin typeface="Inter"/>
                <a:ea typeface="Inter"/>
                <a:cs typeface="Inter"/>
                <a:sym typeface="Inter"/>
              </a:rPr>
              <a:t>3.    </a:t>
            </a:r>
            <a:r>
              <a:rPr lang="en-US" sz="2170">
                <a:solidFill>
                  <a:srgbClr val="545454"/>
                </a:solidFill>
                <a:latin typeface="Inter"/>
                <a:ea typeface="Inter"/>
                <a:cs typeface="Inter"/>
                <a:sym typeface="Inter"/>
              </a:rPr>
              <a:t>Aktuator merupakan komponen fisik yang melaksanakan aksi berdasarkan perintah kontroler. Contohnya adalah pompa (motor DC), katup kontrol (solenoid), dan alarm (buzzer/LED).</a:t>
            </a:r>
          </a:p>
          <a:p>
            <a:pPr algn="l">
              <a:lnSpc>
                <a:spcPts val="3038"/>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71077"/>
            <a:ext cx="9020355" cy="3347983"/>
          </a:xfrm>
          <a:prstGeom prst="rect">
            <a:avLst/>
          </a:prstGeom>
        </p:spPr>
        <p:txBody>
          <a:bodyPr anchor="t" rtlCol="false" tIns="0" lIns="0" bIns="0" rIns="0">
            <a:spAutoFit/>
          </a:bodyPr>
          <a:lstStyle/>
          <a:p>
            <a:pPr algn="l">
              <a:lnSpc>
                <a:spcPts val="8787"/>
              </a:lnSpc>
            </a:pPr>
            <a:r>
              <a:rPr lang="en-US" sz="7322">
                <a:solidFill>
                  <a:srgbClr val="211B20"/>
                </a:solidFill>
                <a:latin typeface="Norwester"/>
                <a:ea typeface="Norwester"/>
                <a:cs typeface="Norwester"/>
                <a:sym typeface="Norwester"/>
              </a:rPr>
              <a:t>FUNGSI UTAMA DIAGRAM P&amp;ID</a:t>
            </a:r>
          </a:p>
          <a:p>
            <a:pPr algn="l">
              <a:lnSpc>
                <a:spcPts val="8787"/>
              </a:lnSpc>
            </a:pPr>
          </a:p>
        </p:txBody>
      </p:sp>
      <p:sp>
        <p:nvSpPr>
          <p:cNvPr name="TextBox 17" id="17"/>
          <p:cNvSpPr txBox="true"/>
          <p:nvPr/>
        </p:nvSpPr>
        <p:spPr>
          <a:xfrm rot="0">
            <a:off x="130562" y="5086350"/>
            <a:ext cx="9151520" cy="3484318"/>
          </a:xfrm>
          <a:prstGeom prst="rect">
            <a:avLst/>
          </a:prstGeom>
        </p:spPr>
        <p:txBody>
          <a:bodyPr anchor="t" rtlCol="false" tIns="0" lIns="0" bIns="0" rIns="0">
            <a:spAutoFit/>
          </a:bodyPr>
          <a:lstStyle/>
          <a:p>
            <a:pPr algn="l">
              <a:lnSpc>
                <a:spcPts val="3476"/>
              </a:lnSpc>
            </a:pPr>
            <a:r>
              <a:rPr lang="en-US" sz="2483">
                <a:solidFill>
                  <a:srgbClr val="545454"/>
                </a:solidFill>
                <a:latin typeface="Inter"/>
                <a:ea typeface="Inter"/>
                <a:cs typeface="Inter"/>
                <a:sym typeface="Inter"/>
              </a:rPr>
              <a:t> Sistem multi-sensor banyak digunakan dalam aplikasi industri. Contoh kasus sistem multi-sensor:</a:t>
            </a:r>
          </a:p>
          <a:p>
            <a:pPr algn="l" marL="536189" indent="-268094" lvl="1">
              <a:lnSpc>
                <a:spcPts val="3476"/>
              </a:lnSpc>
              <a:buFont typeface="Arial"/>
              <a:buChar char="•"/>
            </a:pPr>
            <a:r>
              <a:rPr lang="en-US" sz="2483">
                <a:solidFill>
                  <a:srgbClr val="545454"/>
                </a:solidFill>
                <a:latin typeface="Inter"/>
                <a:ea typeface="Inter"/>
                <a:cs typeface="Inter"/>
                <a:sym typeface="Inter"/>
              </a:rPr>
              <a:t> </a:t>
            </a:r>
            <a:r>
              <a:rPr lang="en-US" sz="2483">
                <a:solidFill>
                  <a:srgbClr val="545454"/>
                </a:solidFill>
                <a:latin typeface="Inter"/>
                <a:ea typeface="Inter"/>
                <a:cs typeface="Inter"/>
                <a:sym typeface="Inter"/>
              </a:rPr>
              <a:t>Pengendalian suhu dan level pada boiler.</a:t>
            </a:r>
          </a:p>
          <a:p>
            <a:pPr algn="l" marL="536189" indent="-268094" lvl="1">
              <a:lnSpc>
                <a:spcPts val="3476"/>
              </a:lnSpc>
              <a:buFont typeface="Arial"/>
              <a:buChar char="•"/>
            </a:pPr>
            <a:r>
              <a:rPr lang="en-US" sz="2483">
                <a:solidFill>
                  <a:srgbClr val="545454"/>
                </a:solidFill>
                <a:latin typeface="Inter"/>
                <a:ea typeface="Inter"/>
                <a:cs typeface="Inter"/>
                <a:sym typeface="Inter"/>
              </a:rPr>
              <a:t> Pemantauan tekanan dan aliran pada pipa distribusi fluida.</a:t>
            </a:r>
          </a:p>
          <a:p>
            <a:pPr algn="l" marL="536189" indent="-268094" lvl="1">
              <a:lnSpc>
                <a:spcPts val="3476"/>
              </a:lnSpc>
              <a:buFont typeface="Arial"/>
              <a:buChar char="•"/>
            </a:pPr>
            <a:r>
              <a:rPr lang="en-US" sz="2483">
                <a:solidFill>
                  <a:srgbClr val="545454"/>
                </a:solidFill>
                <a:latin typeface="Inter"/>
                <a:ea typeface="Inter"/>
                <a:cs typeface="Inter"/>
                <a:sym typeface="Inter"/>
              </a:rPr>
              <a:t>Sistem pengontrol tangki kimia, seperti pada instalasi pengolahan air.</a:t>
            </a:r>
          </a:p>
          <a:p>
            <a:pPr algn="l">
              <a:lnSpc>
                <a:spcPts val="3476"/>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8558421" y="-1127527"/>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t="0" r="-14011"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552294" y="1471077"/>
            <a:ext cx="9020355" cy="2231989"/>
          </a:xfrm>
          <a:prstGeom prst="rect">
            <a:avLst/>
          </a:prstGeom>
        </p:spPr>
        <p:txBody>
          <a:bodyPr anchor="t" rtlCol="false" tIns="0" lIns="0" bIns="0" rIns="0">
            <a:spAutoFit/>
          </a:bodyPr>
          <a:lstStyle/>
          <a:p>
            <a:pPr algn="l">
              <a:lnSpc>
                <a:spcPts val="8787"/>
              </a:lnSpc>
            </a:pPr>
            <a:r>
              <a:rPr lang="en-US" sz="7322">
                <a:solidFill>
                  <a:srgbClr val="211B20"/>
                </a:solidFill>
                <a:latin typeface="Norwester"/>
                <a:ea typeface="Norwester"/>
                <a:cs typeface="Norwester"/>
                <a:sym typeface="Norwester"/>
              </a:rPr>
              <a:t>OPEN-LOOP &amp; CLOSED-LOOP CONTROL</a:t>
            </a:r>
          </a:p>
        </p:txBody>
      </p:sp>
      <p:sp>
        <p:nvSpPr>
          <p:cNvPr name="TextBox 17" id="17"/>
          <p:cNvSpPr txBox="true"/>
          <p:nvPr/>
        </p:nvSpPr>
        <p:spPr>
          <a:xfrm rot="0">
            <a:off x="552294" y="4314965"/>
            <a:ext cx="9246738" cy="4828862"/>
          </a:xfrm>
          <a:prstGeom prst="rect">
            <a:avLst/>
          </a:prstGeom>
        </p:spPr>
        <p:txBody>
          <a:bodyPr anchor="t" rtlCol="false" tIns="0" lIns="0" bIns="0" rIns="0">
            <a:spAutoFit/>
          </a:bodyPr>
          <a:lstStyle/>
          <a:p>
            <a:pPr algn="l">
              <a:lnSpc>
                <a:spcPts val="3214"/>
              </a:lnSpc>
            </a:pPr>
            <a:r>
              <a:rPr lang="en-US" sz="2295">
                <a:solidFill>
                  <a:srgbClr val="545454"/>
                </a:solidFill>
                <a:latin typeface="Inter"/>
                <a:ea typeface="Inter"/>
                <a:cs typeface="Inter"/>
                <a:sym typeface="Inter"/>
              </a:rPr>
              <a:t>1.    Closed-Loop Control</a:t>
            </a:r>
          </a:p>
          <a:p>
            <a:pPr algn="l">
              <a:lnSpc>
                <a:spcPts val="3214"/>
              </a:lnSpc>
            </a:pPr>
            <a:r>
              <a:rPr lang="en-US" sz="2295">
                <a:solidFill>
                  <a:srgbClr val="545454"/>
                </a:solidFill>
                <a:latin typeface="Inter"/>
                <a:ea typeface="Inter"/>
                <a:cs typeface="Inter"/>
                <a:sym typeface="Inter"/>
              </a:rPr>
              <a:t>Sistem kontrol yang menggunakan feedback dari sensor. Keputusan kontrol selalu bergantung pada nilai real-time yang diterima. </a:t>
            </a:r>
            <a:r>
              <a:rPr lang="en-US" sz="2295">
                <a:solidFill>
                  <a:srgbClr val="545454"/>
                </a:solidFill>
                <a:latin typeface="Inter"/>
                <a:ea typeface="Inter"/>
                <a:cs typeface="Inter"/>
                <a:sym typeface="Inter"/>
              </a:rPr>
              <a:t>Pada proyek ini, kontrol level cairan menggunakan metode closed-loop.</a:t>
            </a:r>
          </a:p>
          <a:p>
            <a:pPr algn="l">
              <a:lnSpc>
                <a:spcPts val="3214"/>
              </a:lnSpc>
            </a:pPr>
          </a:p>
          <a:p>
            <a:pPr algn="l">
              <a:lnSpc>
                <a:spcPts val="3214"/>
              </a:lnSpc>
            </a:pPr>
            <a:r>
              <a:rPr lang="en-US" sz="2295">
                <a:solidFill>
                  <a:srgbClr val="545454"/>
                </a:solidFill>
                <a:latin typeface="Inter"/>
                <a:ea typeface="Inter"/>
                <a:cs typeface="Inter"/>
                <a:sym typeface="Inter"/>
              </a:rPr>
              <a:t>2.    Open-Loop Control</a:t>
            </a:r>
          </a:p>
          <a:p>
            <a:pPr algn="l">
              <a:lnSpc>
                <a:spcPts val="3214"/>
              </a:lnSpc>
            </a:pPr>
            <a:r>
              <a:rPr lang="en-US" sz="2295">
                <a:solidFill>
                  <a:srgbClr val="545454"/>
                </a:solidFill>
                <a:latin typeface="Inter"/>
                <a:ea typeface="Inter"/>
                <a:cs typeface="Inter"/>
                <a:sym typeface="Inter"/>
              </a:rPr>
              <a:t>Sistem kontrol tanpa umpan balik. Output tidak dipengaruhi kondisi proses. Pada sistem ini, alarm suhu dan tekanan bekerja secara open-loop karena tugasnya adalah memberikan peringatan, bukan mengoreksi kondisi proses.</a:t>
            </a:r>
          </a:p>
          <a:p>
            <a:pPr algn="l">
              <a:lnSpc>
                <a:spcPts val="3214"/>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Freeform 16" id="16"/>
          <p:cNvSpPr/>
          <p:nvPr/>
        </p:nvSpPr>
        <p:spPr>
          <a:xfrm flipH="false" flipV="false" rot="0">
            <a:off x="9657377" y="5247462"/>
            <a:ext cx="1351207" cy="2161152"/>
          </a:xfrm>
          <a:custGeom>
            <a:avLst/>
            <a:gdLst/>
            <a:ahLst/>
            <a:cxnLst/>
            <a:rect r="r" b="b" t="t" l="l"/>
            <a:pathLst>
              <a:path h="2161152" w="1351207">
                <a:moveTo>
                  <a:pt x="0" y="0"/>
                </a:moveTo>
                <a:lnTo>
                  <a:pt x="1351207" y="0"/>
                </a:lnTo>
                <a:lnTo>
                  <a:pt x="1351207" y="2161153"/>
                </a:lnTo>
                <a:lnTo>
                  <a:pt x="0" y="2161153"/>
                </a:lnTo>
                <a:lnTo>
                  <a:pt x="0" y="0"/>
                </a:lnTo>
                <a:close/>
              </a:path>
            </a:pathLst>
          </a:custGeom>
          <a:blipFill>
            <a:blip r:embed="rId3"/>
            <a:stretch>
              <a:fillRect l="0" t="0" r="0" b="0"/>
            </a:stretch>
          </a:blipFill>
        </p:spPr>
      </p:sp>
      <p:sp>
        <p:nvSpPr>
          <p:cNvPr name="Freeform 17" id="17"/>
          <p:cNvSpPr/>
          <p:nvPr/>
        </p:nvSpPr>
        <p:spPr>
          <a:xfrm flipH="false" flipV="false" rot="0">
            <a:off x="7761181" y="7343194"/>
            <a:ext cx="2569270" cy="2569270"/>
          </a:xfrm>
          <a:custGeom>
            <a:avLst/>
            <a:gdLst/>
            <a:ahLst/>
            <a:cxnLst/>
            <a:rect r="r" b="b" t="t" l="l"/>
            <a:pathLst>
              <a:path h="2569270" w="2569270">
                <a:moveTo>
                  <a:pt x="0" y="0"/>
                </a:moveTo>
                <a:lnTo>
                  <a:pt x="2569270" y="0"/>
                </a:lnTo>
                <a:lnTo>
                  <a:pt x="2569270" y="2569270"/>
                </a:lnTo>
                <a:lnTo>
                  <a:pt x="0" y="2569270"/>
                </a:lnTo>
                <a:lnTo>
                  <a:pt x="0" y="0"/>
                </a:lnTo>
                <a:close/>
              </a:path>
            </a:pathLst>
          </a:custGeom>
          <a:blipFill>
            <a:blip r:embed="rId4"/>
            <a:stretch>
              <a:fillRect l="0" t="0" r="0" b="0"/>
            </a:stretch>
          </a:blipFill>
        </p:spPr>
      </p:sp>
      <p:sp>
        <p:nvSpPr>
          <p:cNvPr name="Freeform 18" id="18"/>
          <p:cNvSpPr/>
          <p:nvPr/>
        </p:nvSpPr>
        <p:spPr>
          <a:xfrm flipH="false" flipV="false" rot="0">
            <a:off x="4124429" y="7602420"/>
            <a:ext cx="2251162" cy="2251162"/>
          </a:xfrm>
          <a:custGeom>
            <a:avLst/>
            <a:gdLst/>
            <a:ahLst/>
            <a:cxnLst/>
            <a:rect r="r" b="b" t="t" l="l"/>
            <a:pathLst>
              <a:path h="2251162" w="2251162">
                <a:moveTo>
                  <a:pt x="0" y="0"/>
                </a:moveTo>
                <a:lnTo>
                  <a:pt x="2251162" y="0"/>
                </a:lnTo>
                <a:lnTo>
                  <a:pt x="2251162" y="2251161"/>
                </a:lnTo>
                <a:lnTo>
                  <a:pt x="0" y="2251161"/>
                </a:lnTo>
                <a:lnTo>
                  <a:pt x="0" y="0"/>
                </a:lnTo>
                <a:close/>
              </a:path>
            </a:pathLst>
          </a:custGeom>
          <a:blipFill>
            <a:blip r:embed="rId5"/>
            <a:stretch>
              <a:fillRect l="0" t="0" r="0" b="0"/>
            </a:stretch>
          </a:blipFill>
        </p:spPr>
      </p:sp>
      <p:sp>
        <p:nvSpPr>
          <p:cNvPr name="Freeform 19" id="19"/>
          <p:cNvSpPr/>
          <p:nvPr/>
        </p:nvSpPr>
        <p:spPr>
          <a:xfrm flipH="false" flipV="false" rot="0">
            <a:off x="7287367" y="5462243"/>
            <a:ext cx="2370011" cy="1946371"/>
          </a:xfrm>
          <a:custGeom>
            <a:avLst/>
            <a:gdLst/>
            <a:ahLst/>
            <a:cxnLst/>
            <a:rect r="r" b="b" t="t" l="l"/>
            <a:pathLst>
              <a:path h="1946371" w="2370011">
                <a:moveTo>
                  <a:pt x="0" y="0"/>
                </a:moveTo>
                <a:lnTo>
                  <a:pt x="2370010" y="0"/>
                </a:lnTo>
                <a:lnTo>
                  <a:pt x="2370010" y="1946372"/>
                </a:lnTo>
                <a:lnTo>
                  <a:pt x="0" y="1946372"/>
                </a:lnTo>
                <a:lnTo>
                  <a:pt x="0" y="0"/>
                </a:lnTo>
                <a:close/>
              </a:path>
            </a:pathLst>
          </a:custGeom>
          <a:blipFill>
            <a:blip r:embed="rId6"/>
            <a:stretch>
              <a:fillRect l="0" t="0" r="0" b="0"/>
            </a:stretch>
          </a:blipFill>
        </p:spPr>
      </p:sp>
      <p:sp>
        <p:nvSpPr>
          <p:cNvPr name="Freeform 20" id="20"/>
          <p:cNvSpPr/>
          <p:nvPr/>
        </p:nvSpPr>
        <p:spPr>
          <a:xfrm flipH="false" flipV="false" rot="0">
            <a:off x="10332981" y="7443366"/>
            <a:ext cx="1846284" cy="1846284"/>
          </a:xfrm>
          <a:custGeom>
            <a:avLst/>
            <a:gdLst/>
            <a:ahLst/>
            <a:cxnLst/>
            <a:rect r="r" b="b" t="t" l="l"/>
            <a:pathLst>
              <a:path h="1846284" w="1846284">
                <a:moveTo>
                  <a:pt x="0" y="0"/>
                </a:moveTo>
                <a:lnTo>
                  <a:pt x="1846284" y="0"/>
                </a:lnTo>
                <a:lnTo>
                  <a:pt x="1846284" y="1846284"/>
                </a:lnTo>
                <a:lnTo>
                  <a:pt x="0" y="1846284"/>
                </a:lnTo>
                <a:lnTo>
                  <a:pt x="0" y="0"/>
                </a:lnTo>
                <a:close/>
              </a:path>
            </a:pathLst>
          </a:custGeom>
          <a:blipFill>
            <a:blip r:embed="rId7"/>
            <a:stretch>
              <a:fillRect l="0" t="0" r="0" b="0"/>
            </a:stretch>
          </a:blipFill>
        </p:spPr>
      </p:sp>
      <p:sp>
        <p:nvSpPr>
          <p:cNvPr name="Freeform 21" id="21"/>
          <p:cNvSpPr/>
          <p:nvPr/>
        </p:nvSpPr>
        <p:spPr>
          <a:xfrm flipH="false" flipV="false" rot="0">
            <a:off x="419082" y="7210335"/>
            <a:ext cx="3705347" cy="3310110"/>
          </a:xfrm>
          <a:custGeom>
            <a:avLst/>
            <a:gdLst/>
            <a:ahLst/>
            <a:cxnLst/>
            <a:rect r="r" b="b" t="t" l="l"/>
            <a:pathLst>
              <a:path h="3310110" w="3705347">
                <a:moveTo>
                  <a:pt x="0" y="0"/>
                </a:moveTo>
                <a:lnTo>
                  <a:pt x="3705347" y="0"/>
                </a:lnTo>
                <a:lnTo>
                  <a:pt x="3705347" y="3310110"/>
                </a:lnTo>
                <a:lnTo>
                  <a:pt x="0" y="3310110"/>
                </a:lnTo>
                <a:lnTo>
                  <a:pt x="0" y="0"/>
                </a:lnTo>
                <a:close/>
              </a:path>
            </a:pathLst>
          </a:custGeom>
          <a:blipFill>
            <a:blip r:embed="rId8"/>
            <a:stretch>
              <a:fillRect l="0" t="0" r="0" b="0"/>
            </a:stretch>
          </a:blipFill>
        </p:spPr>
      </p:sp>
      <p:sp>
        <p:nvSpPr>
          <p:cNvPr name="Freeform 22" id="22"/>
          <p:cNvSpPr/>
          <p:nvPr/>
        </p:nvSpPr>
        <p:spPr>
          <a:xfrm flipH="false" flipV="false" rot="0">
            <a:off x="4667321" y="5462243"/>
            <a:ext cx="2550969" cy="2547568"/>
          </a:xfrm>
          <a:custGeom>
            <a:avLst/>
            <a:gdLst/>
            <a:ahLst/>
            <a:cxnLst/>
            <a:rect r="r" b="b" t="t" l="l"/>
            <a:pathLst>
              <a:path h="2547568" w="2550969">
                <a:moveTo>
                  <a:pt x="0" y="0"/>
                </a:moveTo>
                <a:lnTo>
                  <a:pt x="2550969" y="0"/>
                </a:lnTo>
                <a:lnTo>
                  <a:pt x="2550969" y="2547568"/>
                </a:lnTo>
                <a:lnTo>
                  <a:pt x="0" y="2547568"/>
                </a:lnTo>
                <a:lnTo>
                  <a:pt x="0" y="0"/>
                </a:lnTo>
                <a:close/>
              </a:path>
            </a:pathLst>
          </a:custGeom>
          <a:blipFill>
            <a:blip r:embed="rId9"/>
            <a:stretch>
              <a:fillRect l="0" t="0" r="0" b="0"/>
            </a:stretch>
          </a:blipFill>
        </p:spPr>
      </p:sp>
      <p:sp>
        <p:nvSpPr>
          <p:cNvPr name="TextBox 23" id="23"/>
          <p:cNvSpPr txBox="true"/>
          <p:nvPr/>
        </p:nvSpPr>
        <p:spPr>
          <a:xfrm rot="0">
            <a:off x="713390" y="1461552"/>
            <a:ext cx="7845032" cy="816316"/>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DAFTAR KOMPONEN SISTEM</a:t>
            </a:r>
          </a:p>
        </p:txBody>
      </p:sp>
      <p:sp>
        <p:nvSpPr>
          <p:cNvPr name="TextBox 24" id="24"/>
          <p:cNvSpPr txBox="true"/>
          <p:nvPr/>
        </p:nvSpPr>
        <p:spPr>
          <a:xfrm rot="0">
            <a:off x="506620" y="2479569"/>
            <a:ext cx="9826361" cy="3674650"/>
          </a:xfrm>
          <a:prstGeom prst="rect">
            <a:avLst/>
          </a:prstGeom>
        </p:spPr>
        <p:txBody>
          <a:bodyPr anchor="t" rtlCol="false" tIns="0" lIns="0" bIns="0" rIns="0">
            <a:spAutoFit/>
          </a:bodyPr>
          <a:lstStyle/>
          <a:p>
            <a:pPr algn="just">
              <a:lnSpc>
                <a:spcPts val="3269"/>
              </a:lnSpc>
            </a:pPr>
            <a:r>
              <a:rPr lang="en-US" sz="2335">
                <a:solidFill>
                  <a:srgbClr val="545454"/>
                </a:solidFill>
                <a:latin typeface="Inter"/>
                <a:ea typeface="Inter"/>
                <a:cs typeface="Inter"/>
                <a:sym typeface="Inter"/>
              </a:rPr>
              <a:t>Sistem menggunakan sensor, aktuator, dan kontroler yang terintegrasi dalam Tinkercad.</a:t>
            </a:r>
          </a:p>
          <a:p>
            <a:pPr algn="just">
              <a:lnSpc>
                <a:spcPts val="3269"/>
              </a:lnSpc>
            </a:pPr>
          </a:p>
          <a:p>
            <a:pPr algn="just" marL="504155" indent="-252078" lvl="1">
              <a:lnSpc>
                <a:spcPts val="3269"/>
              </a:lnSpc>
              <a:buFont typeface="Arial"/>
              <a:buChar char="•"/>
            </a:pPr>
            <a:r>
              <a:rPr lang="en-US" sz="2335">
                <a:solidFill>
                  <a:srgbClr val="545454"/>
                </a:solidFill>
                <a:latin typeface="Inter"/>
                <a:ea typeface="Inter"/>
                <a:cs typeface="Inter"/>
                <a:sym typeface="Inter"/>
              </a:rPr>
              <a:t>TMP36 (TT-101)</a:t>
            </a:r>
          </a:p>
          <a:p>
            <a:pPr algn="just" marL="504155" indent="-252078" lvl="1">
              <a:lnSpc>
                <a:spcPts val="3269"/>
              </a:lnSpc>
              <a:buFont typeface="Arial"/>
              <a:buChar char="•"/>
            </a:pPr>
            <a:r>
              <a:rPr lang="en-US" sz="2335">
                <a:solidFill>
                  <a:srgbClr val="545454"/>
                </a:solidFill>
                <a:latin typeface="Inter"/>
                <a:ea typeface="Inter"/>
                <a:cs typeface="Inter"/>
                <a:sym typeface="Inter"/>
              </a:rPr>
              <a:t>Ultras</a:t>
            </a:r>
            <a:r>
              <a:rPr lang="en-US" sz="2335">
                <a:solidFill>
                  <a:srgbClr val="545454"/>
                </a:solidFill>
                <a:latin typeface="Inter"/>
                <a:ea typeface="Inter"/>
                <a:cs typeface="Inter"/>
                <a:sym typeface="Inter"/>
              </a:rPr>
              <a:t>onic HC-SR04 (LT-102)</a:t>
            </a:r>
          </a:p>
          <a:p>
            <a:pPr algn="just" marL="504155" indent="-252078" lvl="1">
              <a:lnSpc>
                <a:spcPts val="3269"/>
              </a:lnSpc>
              <a:buFont typeface="Arial"/>
              <a:buChar char="•"/>
            </a:pPr>
            <a:r>
              <a:rPr lang="en-US" sz="2335">
                <a:solidFill>
                  <a:srgbClr val="545454"/>
                </a:solidFill>
                <a:latin typeface="Inter"/>
                <a:ea typeface="Inter"/>
                <a:cs typeface="Inter"/>
                <a:sym typeface="Inter"/>
              </a:rPr>
              <a:t>Potensiometer (PT-103)</a:t>
            </a:r>
          </a:p>
          <a:p>
            <a:pPr algn="just" marL="504155" indent="-252078" lvl="1">
              <a:lnSpc>
                <a:spcPts val="3269"/>
              </a:lnSpc>
              <a:buFont typeface="Arial"/>
              <a:buChar char="•"/>
            </a:pPr>
            <a:r>
              <a:rPr lang="en-US" sz="2335">
                <a:solidFill>
                  <a:srgbClr val="545454"/>
                </a:solidFill>
                <a:latin typeface="Inter"/>
                <a:ea typeface="Inter"/>
                <a:cs typeface="Inter"/>
                <a:sym typeface="Inter"/>
              </a:rPr>
              <a:t>Pompa, Motor Dc, Buzzer, LED</a:t>
            </a:r>
          </a:p>
          <a:p>
            <a:pPr algn="just" marL="504155" indent="-252078" lvl="1">
              <a:lnSpc>
                <a:spcPts val="3269"/>
              </a:lnSpc>
              <a:buFont typeface="Arial"/>
              <a:buChar char="•"/>
            </a:pPr>
            <a:r>
              <a:rPr lang="en-US" sz="2335">
                <a:solidFill>
                  <a:srgbClr val="545454"/>
                </a:solidFill>
                <a:latin typeface="Inter"/>
                <a:ea typeface="Inter"/>
                <a:cs typeface="Inter"/>
                <a:sym typeface="Inter"/>
              </a:rPr>
              <a:t>LCD 16x2 I2C</a:t>
            </a:r>
          </a:p>
          <a:p>
            <a:pPr algn="l">
              <a:lnSpc>
                <a:spcPts val="3269"/>
              </a:lnSpc>
            </a:pPr>
          </a:p>
        </p:txBody>
      </p:sp>
      <p:sp>
        <p:nvSpPr>
          <p:cNvPr name="TextBox 25" id="25"/>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6" id="16"/>
          <p:cNvSpPr txBox="true"/>
          <p:nvPr/>
        </p:nvSpPr>
        <p:spPr>
          <a:xfrm rot="0">
            <a:off x="713390" y="146155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7" id="17"/>
          <p:cNvSpPr txBox="true"/>
          <p:nvPr/>
        </p:nvSpPr>
        <p:spPr>
          <a:xfrm rot="0">
            <a:off x="504090" y="3535685"/>
            <a:ext cx="9826361" cy="5722615"/>
          </a:xfrm>
          <a:prstGeom prst="rect">
            <a:avLst/>
          </a:prstGeom>
        </p:spPr>
        <p:txBody>
          <a:bodyPr anchor="t" rtlCol="false" tIns="0" lIns="0" bIns="0" rIns="0">
            <a:spAutoFit/>
          </a:bodyPr>
          <a:lstStyle/>
          <a:p>
            <a:pPr algn="just">
              <a:lnSpc>
                <a:spcPts val="3269"/>
              </a:lnSpc>
            </a:pPr>
            <a:r>
              <a:rPr lang="en-US" sz="2335">
                <a:solidFill>
                  <a:srgbClr val="545454"/>
                </a:solidFill>
                <a:latin typeface="Inter"/>
                <a:ea typeface="Inter"/>
                <a:cs typeface="Inter"/>
                <a:sym typeface="Inter"/>
              </a:rPr>
              <a:t>Perancangan rangkaian di Tinkercad digunakan untuk mensimulasikan cara kerja sensor dan aktuator sebelum diterapkan secara nyata. Platform ini memungkinkan pengujian koneksi, logika Arduino, dan respons komponen secara real time. Setiap sensor mewakili variabel proses tertentu yang kemudian ditafsirkan oleh kontroler. Hasil simulasi menjadi acuan untuk membuat sistem fisik yang lebih terstruktur.</a:t>
            </a:r>
          </a:p>
          <a:p>
            <a:pPr algn="l">
              <a:lnSpc>
                <a:spcPts val="3269"/>
              </a:lnSpc>
            </a:pPr>
          </a:p>
          <a:p>
            <a:pPr algn="l">
              <a:lnSpc>
                <a:spcPts val="3269"/>
              </a:lnSpc>
            </a:pPr>
            <a:r>
              <a:rPr lang="en-US" sz="2335">
                <a:solidFill>
                  <a:srgbClr val="545454"/>
                </a:solidFill>
                <a:latin typeface="Inter"/>
                <a:ea typeface="Inter"/>
                <a:cs typeface="Inter"/>
                <a:sym typeface="Inter"/>
              </a:rPr>
              <a:t>P</a:t>
            </a:r>
            <a:r>
              <a:rPr lang="en-US" sz="2335">
                <a:solidFill>
                  <a:srgbClr val="545454"/>
                </a:solidFill>
                <a:latin typeface="Inter"/>
                <a:ea typeface="Inter"/>
                <a:cs typeface="Inter"/>
                <a:sym typeface="Inter"/>
              </a:rPr>
              <a:t>oin-Poin:</a:t>
            </a:r>
          </a:p>
          <a:p>
            <a:pPr algn="l" marL="504155" indent="-252078" lvl="1">
              <a:lnSpc>
                <a:spcPts val="3269"/>
              </a:lnSpc>
              <a:buFont typeface="Arial"/>
              <a:buChar char="•"/>
            </a:pPr>
            <a:r>
              <a:rPr lang="en-US" sz="2335">
                <a:solidFill>
                  <a:srgbClr val="545454"/>
                </a:solidFill>
                <a:latin typeface="Inter"/>
                <a:ea typeface="Inter"/>
                <a:cs typeface="Inter"/>
                <a:sym typeface="Inter"/>
              </a:rPr>
              <a:t>Sensor: TT-101 (suhu), LT-102 (level), PT-103 (tekanan).</a:t>
            </a:r>
          </a:p>
          <a:p>
            <a:pPr algn="l" marL="504155" indent="-252078" lvl="1">
              <a:lnSpc>
                <a:spcPts val="3269"/>
              </a:lnSpc>
              <a:buFont typeface="Arial"/>
              <a:buChar char="•"/>
            </a:pPr>
            <a:r>
              <a:rPr lang="en-US" sz="2335">
                <a:solidFill>
                  <a:srgbClr val="545454"/>
                </a:solidFill>
                <a:latin typeface="Inter"/>
                <a:ea typeface="Inter"/>
                <a:cs typeface="Inter"/>
                <a:sym typeface="Inter"/>
              </a:rPr>
              <a:t>Aktuator: P-101 (pompa), AH-101 (alarm).</a:t>
            </a:r>
          </a:p>
          <a:p>
            <a:pPr algn="l" marL="504155" indent="-252078" lvl="1">
              <a:lnSpc>
                <a:spcPts val="3269"/>
              </a:lnSpc>
              <a:buFont typeface="Arial"/>
              <a:buChar char="•"/>
            </a:pPr>
            <a:r>
              <a:rPr lang="en-US" sz="2335">
                <a:solidFill>
                  <a:srgbClr val="545454"/>
                </a:solidFill>
                <a:latin typeface="Inter"/>
                <a:ea typeface="Inter"/>
                <a:cs typeface="Inter"/>
                <a:sym typeface="Inter"/>
              </a:rPr>
              <a:t>LCD untuk tampilan informasi proses.</a:t>
            </a:r>
          </a:p>
          <a:p>
            <a:pPr algn="l" marL="504155" indent="-252078" lvl="1">
              <a:lnSpc>
                <a:spcPts val="3269"/>
              </a:lnSpc>
              <a:buFont typeface="Arial"/>
              <a:buChar char="•"/>
            </a:pPr>
            <a:r>
              <a:rPr lang="en-US" sz="2335">
                <a:solidFill>
                  <a:srgbClr val="545454"/>
                </a:solidFill>
                <a:latin typeface="Inter"/>
                <a:ea typeface="Inter"/>
                <a:cs typeface="Inter"/>
                <a:sym typeface="Inter"/>
              </a:rPr>
              <a:t>Arduino mengolah data sensor menjadi aksi otomatis.</a:t>
            </a:r>
          </a:p>
          <a:p>
            <a:pPr algn="l">
              <a:lnSpc>
                <a:spcPts val="3269"/>
              </a:lnSpc>
            </a:pP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sp>
        <p:nvSpPr>
          <p:cNvPr name="Freeform 8" id="8"/>
          <p:cNvSpPr/>
          <p:nvPr/>
        </p:nvSpPr>
        <p:spPr>
          <a:xfrm flipH="false" flipV="false" rot="0">
            <a:off x="-1301345" y="2459903"/>
            <a:ext cx="14944338" cy="7827097"/>
          </a:xfrm>
          <a:custGeom>
            <a:avLst/>
            <a:gdLst/>
            <a:ahLst/>
            <a:cxnLst/>
            <a:rect r="r" b="b" t="t" l="l"/>
            <a:pathLst>
              <a:path h="7827097" w="14944338">
                <a:moveTo>
                  <a:pt x="0" y="0"/>
                </a:moveTo>
                <a:lnTo>
                  <a:pt x="14944338" y="0"/>
                </a:lnTo>
                <a:lnTo>
                  <a:pt x="14944338" y="7827097"/>
                </a:lnTo>
                <a:lnTo>
                  <a:pt x="0" y="7827097"/>
                </a:lnTo>
                <a:lnTo>
                  <a:pt x="0" y="0"/>
                </a:lnTo>
                <a:close/>
              </a:path>
            </a:pathLst>
          </a:custGeom>
          <a:blipFill>
            <a:blip r:embed="rId2"/>
            <a:stretch>
              <a:fillRect l="0" t="0" r="0" b="0"/>
            </a:stretch>
          </a:blipFill>
        </p:spPr>
      </p:sp>
      <p:grpSp>
        <p:nvGrpSpPr>
          <p:cNvPr name="Group 9" id="9"/>
          <p:cNvGrpSpPr/>
          <p:nvPr/>
        </p:nvGrpSpPr>
        <p:grpSpPr>
          <a:xfrm rot="0">
            <a:off x="11411728" y="7673899"/>
            <a:ext cx="4961386" cy="3898425"/>
            <a:chOff x="0" y="0"/>
            <a:chExt cx="468031" cy="367757"/>
          </a:xfrm>
        </p:grpSpPr>
        <p:sp>
          <p:nvSpPr>
            <p:cNvPr name="Freeform 10" id="10"/>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1" id="11"/>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2" id="12"/>
          <p:cNvGrpSpPr/>
          <p:nvPr/>
        </p:nvGrpSpPr>
        <p:grpSpPr>
          <a:xfrm rot="0">
            <a:off x="11533896" y="-1242000"/>
            <a:ext cx="12085326" cy="10385827"/>
            <a:chOff x="0" y="0"/>
            <a:chExt cx="812800" cy="698500"/>
          </a:xfrm>
        </p:grpSpPr>
        <p:sp>
          <p:nvSpPr>
            <p:cNvPr name="Freeform 13" id="13"/>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3"/>
              <a:stretch>
                <a:fillRect l="-8449" t="0" r="-8449" b="0"/>
              </a:stretch>
            </a:blipFill>
          </p:spPr>
        </p:sp>
      </p:grpSp>
      <p:grpSp>
        <p:nvGrpSpPr>
          <p:cNvPr name="Group 14" id="14"/>
          <p:cNvGrpSpPr/>
          <p:nvPr/>
        </p:nvGrpSpPr>
        <p:grpSpPr>
          <a:xfrm rot="0">
            <a:off x="17037291" y="9143827"/>
            <a:ext cx="539268" cy="530539"/>
            <a:chOff x="0" y="0"/>
            <a:chExt cx="142029" cy="139730"/>
          </a:xfrm>
        </p:grpSpPr>
        <p:sp>
          <p:nvSpPr>
            <p:cNvPr name="Freeform 15" id="15"/>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6" id="16"/>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sp>
        <p:nvSpPr>
          <p:cNvPr name="TextBox 17" id="17"/>
          <p:cNvSpPr txBox="true"/>
          <p:nvPr/>
        </p:nvSpPr>
        <p:spPr>
          <a:xfrm rot="0">
            <a:off x="713390" y="146155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42993" y="5971343"/>
            <a:ext cx="6762009" cy="4672613"/>
            <a:chOff x="0" y="0"/>
            <a:chExt cx="882188" cy="609600"/>
          </a:xfrm>
        </p:grpSpPr>
        <p:sp>
          <p:nvSpPr>
            <p:cNvPr name="Freeform 3" id="3"/>
            <p:cNvSpPr/>
            <p:nvPr/>
          </p:nvSpPr>
          <p:spPr>
            <a:xfrm flipH="false" flipV="false" rot="0">
              <a:off x="0" y="0"/>
              <a:ext cx="882188" cy="609600"/>
            </a:xfrm>
            <a:custGeom>
              <a:avLst/>
              <a:gdLst/>
              <a:ahLst/>
              <a:cxnLst/>
              <a:rect r="r" b="b" t="t" l="l"/>
              <a:pathLst>
                <a:path h="609600" w="882188">
                  <a:moveTo>
                    <a:pt x="203200" y="0"/>
                  </a:moveTo>
                  <a:lnTo>
                    <a:pt x="882188" y="0"/>
                  </a:lnTo>
                  <a:lnTo>
                    <a:pt x="678988" y="609600"/>
                  </a:lnTo>
                  <a:lnTo>
                    <a:pt x="0" y="609600"/>
                  </a:lnTo>
                  <a:lnTo>
                    <a:pt x="203200" y="0"/>
                  </a:lnTo>
                  <a:close/>
                </a:path>
              </a:pathLst>
            </a:custGeom>
            <a:gradFill rotWithShape="true">
              <a:gsLst>
                <a:gs pos="0">
                  <a:srgbClr val="FDB713">
                    <a:alpha val="100000"/>
                  </a:srgbClr>
                </a:gs>
                <a:gs pos="100000">
                  <a:srgbClr val="12568D">
                    <a:alpha val="100000"/>
                  </a:srgbClr>
                </a:gs>
              </a:gsLst>
              <a:lin ang="0"/>
            </a:gradFill>
          </p:spPr>
        </p:sp>
        <p:sp>
          <p:nvSpPr>
            <p:cNvPr name="TextBox 4" id="4"/>
            <p:cNvSpPr txBox="true"/>
            <p:nvPr/>
          </p:nvSpPr>
          <p:spPr>
            <a:xfrm>
              <a:off x="101600" y="0"/>
              <a:ext cx="678988" cy="609600"/>
            </a:xfrm>
            <a:prstGeom prst="rect">
              <a:avLst/>
            </a:prstGeom>
          </p:spPr>
          <p:txBody>
            <a:bodyPr anchor="ctr" rtlCol="false" tIns="50800" lIns="50800" bIns="50800" rIns="50800"/>
            <a:lstStyle/>
            <a:p>
              <a:pPr algn="ctr">
                <a:lnSpc>
                  <a:spcPts val="2639"/>
                </a:lnSpc>
              </a:pPr>
            </a:p>
          </p:txBody>
        </p:sp>
      </p:grpSp>
      <p:grpSp>
        <p:nvGrpSpPr>
          <p:cNvPr name="Group 5" id="5"/>
          <p:cNvGrpSpPr/>
          <p:nvPr/>
        </p:nvGrpSpPr>
        <p:grpSpPr>
          <a:xfrm rot="0">
            <a:off x="-1253478" y="-2427347"/>
            <a:ext cx="4961386" cy="3898425"/>
            <a:chOff x="0" y="0"/>
            <a:chExt cx="468031" cy="367757"/>
          </a:xfrm>
        </p:grpSpPr>
        <p:sp>
          <p:nvSpPr>
            <p:cNvPr name="Freeform 6" id="6"/>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7" id="7"/>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11411728" y="7673899"/>
            <a:ext cx="4961386" cy="3898425"/>
            <a:chOff x="0" y="0"/>
            <a:chExt cx="468031" cy="367757"/>
          </a:xfrm>
        </p:grpSpPr>
        <p:sp>
          <p:nvSpPr>
            <p:cNvPr name="Freeform 9" id="9"/>
            <p:cNvSpPr/>
            <p:nvPr/>
          </p:nvSpPr>
          <p:spPr>
            <a:xfrm flipH="false" flipV="false" rot="0">
              <a:off x="26234" y="0"/>
              <a:ext cx="415563" cy="367757"/>
            </a:xfrm>
            <a:custGeom>
              <a:avLst/>
              <a:gdLst/>
              <a:ahLst/>
              <a:cxnLst/>
              <a:rect r="r" b="b" t="t" l="l"/>
              <a:pathLst>
                <a:path h="367757" w="415563">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true">
              <a:gsLst>
                <a:gs pos="0">
                  <a:srgbClr val="000000">
                    <a:alpha val="100000"/>
                  </a:srgbClr>
                </a:gs>
                <a:gs pos="100000">
                  <a:srgbClr val="202020">
                    <a:alpha val="100000"/>
                  </a:srgbClr>
                </a:gs>
              </a:gsLst>
              <a:lin ang="5400000"/>
            </a:gradFill>
          </p:spPr>
        </p:sp>
        <p:sp>
          <p:nvSpPr>
            <p:cNvPr name="TextBox 10" id="10"/>
            <p:cNvSpPr txBox="true"/>
            <p:nvPr/>
          </p:nvSpPr>
          <p:spPr>
            <a:xfrm>
              <a:off x="101600" y="0"/>
              <a:ext cx="264831" cy="367757"/>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0">
            <a:off x="10330451" y="-976731"/>
            <a:ext cx="12085326" cy="10385827"/>
            <a:chOff x="0" y="0"/>
            <a:chExt cx="812800" cy="698500"/>
          </a:xfrm>
        </p:grpSpPr>
        <p:sp>
          <p:nvSpPr>
            <p:cNvPr name="Freeform 12" id="12"/>
            <p:cNvSpPr/>
            <p:nvPr/>
          </p:nvSpPr>
          <p:spPr>
            <a:xfrm flipH="false" flipV="false" rot="0">
              <a:off x="6048" y="0"/>
              <a:ext cx="800704" cy="698500"/>
            </a:xfrm>
            <a:custGeom>
              <a:avLst/>
              <a:gdLst/>
              <a:ahLst/>
              <a:cxnLst/>
              <a:rect r="r" b="b" t="t" l="l"/>
              <a:pathLst>
                <a:path h="698500" w="800704">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t="0" r="-8449" b="0"/>
              </a:stretch>
            </a:blipFill>
          </p:spPr>
        </p:sp>
      </p:grpSp>
      <p:grpSp>
        <p:nvGrpSpPr>
          <p:cNvPr name="Group 13" id="13"/>
          <p:cNvGrpSpPr/>
          <p:nvPr/>
        </p:nvGrpSpPr>
        <p:grpSpPr>
          <a:xfrm rot="0">
            <a:off x="17037291" y="9143827"/>
            <a:ext cx="539268" cy="530539"/>
            <a:chOff x="0" y="0"/>
            <a:chExt cx="142029" cy="139730"/>
          </a:xfrm>
        </p:grpSpPr>
        <p:sp>
          <p:nvSpPr>
            <p:cNvPr name="Freeform 14" id="14"/>
            <p:cNvSpPr/>
            <p:nvPr/>
          </p:nvSpPr>
          <p:spPr>
            <a:xfrm flipH="false" flipV="false" rot="0">
              <a:off x="0" y="0"/>
              <a:ext cx="142029" cy="139730"/>
            </a:xfrm>
            <a:custGeom>
              <a:avLst/>
              <a:gdLst/>
              <a:ahLst/>
              <a:cxnLst/>
              <a:rect r="r" b="b" t="t" l="l"/>
              <a:pathLst>
                <a:path h="139730" w="142029">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name="TextBox 15" id="15"/>
            <p:cNvSpPr txBox="true"/>
            <p:nvPr/>
          </p:nvSpPr>
          <p:spPr>
            <a:xfrm>
              <a:off x="0" y="0"/>
              <a:ext cx="142029" cy="139730"/>
            </a:xfrm>
            <a:prstGeom prst="rect">
              <a:avLst/>
            </a:prstGeom>
          </p:spPr>
          <p:txBody>
            <a:bodyPr anchor="ctr" rtlCol="false" tIns="50800" lIns="50800" bIns="50800" rIns="50800"/>
            <a:lstStyle/>
            <a:p>
              <a:pPr algn="ctr">
                <a:lnSpc>
                  <a:spcPts val="2639"/>
                </a:lnSpc>
              </a:pPr>
            </a:p>
          </p:txBody>
        </p:sp>
      </p:grpSp>
      <p:graphicFrame>
        <p:nvGraphicFramePr>
          <p:cNvPr name="Object 16" id="16"/>
          <p:cNvGraphicFramePr/>
          <p:nvPr/>
        </p:nvGraphicFramePr>
        <p:xfrm>
          <a:off x="864006" y="3178316"/>
          <a:ext cx="7543800" cy="5829300"/>
        </p:xfrm>
        <a:graphic>
          <a:graphicData uri="http://schemas.openxmlformats.org/presentationml/2006/ole">
            <p:oleObj imgW="9042400" imgH="73279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17" id="17"/>
          <p:cNvSpPr txBox="true"/>
          <p:nvPr/>
        </p:nvSpPr>
        <p:spPr>
          <a:xfrm rot="0">
            <a:off x="713390" y="1461552"/>
            <a:ext cx="7845032" cy="1623107"/>
          </a:xfrm>
          <a:prstGeom prst="rect">
            <a:avLst/>
          </a:prstGeom>
        </p:spPr>
        <p:txBody>
          <a:bodyPr anchor="t" rtlCol="false" tIns="0" lIns="0" bIns="0" rIns="0">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name="TextBox 18" id="18"/>
          <p:cNvSpPr txBox="true"/>
          <p:nvPr/>
        </p:nvSpPr>
        <p:spPr>
          <a:xfrm rot="0">
            <a:off x="16985042" y="9220200"/>
            <a:ext cx="456776" cy="339692"/>
          </a:xfrm>
          <a:prstGeom prst="rect">
            <a:avLst/>
          </a:prstGeom>
        </p:spPr>
        <p:txBody>
          <a:bodyPr anchor="t" rtlCol="false" tIns="0" lIns="0" bIns="0" rIns="0">
            <a:spAutoFit/>
          </a:bodyPr>
          <a:lstStyle/>
          <a:p>
            <a:pPr algn="r">
              <a:lnSpc>
                <a:spcPts val="2799"/>
              </a:lnSpc>
            </a:pPr>
            <a:r>
              <a:rPr lang="en-US" b="true" sz="1999">
                <a:solidFill>
                  <a:srgbClr val="000000"/>
                </a:solidFill>
                <a:latin typeface="Inter Bold"/>
                <a:ea typeface="Inter Bold"/>
                <a:cs typeface="Inter Bold"/>
                <a:sym typeface="Inter Bo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DAG67jwfteU</dc:identifier>
  <dcterms:modified xsi:type="dcterms:W3CDTF">2011-08-01T06:04:30Z</dcterms:modified>
  <cp:revision>1</cp:revision>
  <dc:title>Black Yellow and Blue Bold Modern Logistics Presentation</dc:title>
</cp:coreProperties>
</file>